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4" r:id="rId1"/>
  </p:sldMasterIdLst>
  <p:notesMasterIdLst>
    <p:notesMasterId r:id="rId23"/>
  </p:notesMasterIdLst>
  <p:handoutMasterIdLst>
    <p:handoutMasterId r:id="rId24"/>
  </p:handoutMasterIdLst>
  <p:sldIdLst>
    <p:sldId id="764" r:id="rId2"/>
    <p:sldId id="745" r:id="rId3"/>
    <p:sldId id="743" r:id="rId4"/>
    <p:sldId id="739" r:id="rId5"/>
    <p:sldId id="757" r:id="rId6"/>
    <p:sldId id="747" r:id="rId7"/>
    <p:sldId id="744" r:id="rId8"/>
    <p:sldId id="749" r:id="rId9"/>
    <p:sldId id="748" r:id="rId10"/>
    <p:sldId id="752" r:id="rId11"/>
    <p:sldId id="755" r:id="rId12"/>
    <p:sldId id="761" r:id="rId13"/>
    <p:sldId id="762" r:id="rId14"/>
    <p:sldId id="753" r:id="rId15"/>
    <p:sldId id="750" r:id="rId16"/>
    <p:sldId id="754" r:id="rId17"/>
    <p:sldId id="763" r:id="rId18"/>
    <p:sldId id="746" r:id="rId19"/>
    <p:sldId id="751" r:id="rId20"/>
    <p:sldId id="756" r:id="rId21"/>
    <p:sldId id="791" r:id="rId22"/>
  </p:sldIdLst>
  <p:sldSz cx="12192000" cy="6858000"/>
  <p:notesSz cx="6735763" cy="9866313"/>
  <p:custDataLst>
    <p:tags r:id="rId2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CCFFCC"/>
    <a:srgbClr val="FF9999"/>
    <a:srgbClr val="CCFF99"/>
    <a:srgbClr val="FF3300"/>
    <a:srgbClr val="288182"/>
    <a:srgbClr val="FFFF66"/>
    <a:srgbClr val="3399FF"/>
    <a:srgbClr val="99FF33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淺色樣式 3 - 輔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9424" autoAdjust="0"/>
    <p:restoredTop sz="93928" autoAdjust="0"/>
  </p:normalViewPr>
  <p:slideViewPr>
    <p:cSldViewPr snapToGrid="0">
      <p:cViewPr varScale="1">
        <p:scale>
          <a:sx n="78" d="100"/>
          <a:sy n="78" d="100"/>
        </p:scale>
        <p:origin x="216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55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4752"/>
    </p:cViewPr>
  </p:sorterViewPr>
  <p:notesViewPr>
    <p:cSldViewPr>
      <p:cViewPr>
        <p:scale>
          <a:sx n="66" d="100"/>
          <a:sy n="66" d="100"/>
        </p:scale>
        <p:origin x="3062" y="-1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FD077330-B311-9B20-7CF4-6B74E3A2D9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5029"/>
          </a:xfrm>
          <a:prstGeom prst="rect">
            <a:avLst/>
          </a:prstGeom>
        </p:spPr>
        <p:txBody>
          <a:bodyPr vert="horz" lIns="94864" tIns="47433" rIns="94864" bIns="47433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41334877-532B-A395-2479-F7FD46065BB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5375" y="0"/>
            <a:ext cx="2918830" cy="495029"/>
          </a:xfrm>
          <a:prstGeom prst="rect">
            <a:avLst/>
          </a:prstGeom>
        </p:spPr>
        <p:txBody>
          <a:bodyPr vert="horz" lIns="94864" tIns="47433" rIns="94864" bIns="47433" rtlCol="0"/>
          <a:lstStyle>
            <a:lvl1pPr algn="r">
              <a:defRPr sz="1200"/>
            </a:lvl1pPr>
          </a:lstStyle>
          <a:p>
            <a:fld id="{AD50FD8C-BF1B-4DDC-95A9-376C056712D3}" type="datetimeFigureOut">
              <a:rPr lang="zh-TW" altLang="en-US" smtClean="0"/>
              <a:t>2025/7/28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F51E2E88-0BA7-0495-A17F-D9A781708F6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371286"/>
            <a:ext cx="2918830" cy="495028"/>
          </a:xfrm>
          <a:prstGeom prst="rect">
            <a:avLst/>
          </a:prstGeom>
        </p:spPr>
        <p:txBody>
          <a:bodyPr vert="horz" lIns="94864" tIns="47433" rIns="94864" bIns="47433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632E168-62CF-0DFF-9740-19702224E9B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5375" y="9371286"/>
            <a:ext cx="2918830" cy="495028"/>
          </a:xfrm>
          <a:prstGeom prst="rect">
            <a:avLst/>
          </a:prstGeom>
        </p:spPr>
        <p:txBody>
          <a:bodyPr vert="horz" lIns="94864" tIns="47433" rIns="94864" bIns="47433" rtlCol="0" anchor="b"/>
          <a:lstStyle>
            <a:lvl1pPr algn="r">
              <a:defRPr sz="1200"/>
            </a:lvl1pPr>
          </a:lstStyle>
          <a:p>
            <a:fld id="{1E3D372C-C3A1-4163-BE18-1F742BE686A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82706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5029"/>
          </a:xfrm>
          <a:prstGeom prst="rect">
            <a:avLst/>
          </a:prstGeom>
        </p:spPr>
        <p:txBody>
          <a:bodyPr vert="horz" lIns="94864" tIns="47433" rIns="94864" bIns="47433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0" cy="495029"/>
          </a:xfrm>
          <a:prstGeom prst="rect">
            <a:avLst/>
          </a:prstGeom>
        </p:spPr>
        <p:txBody>
          <a:bodyPr vert="horz" lIns="94864" tIns="47433" rIns="94864" bIns="47433" rtlCol="0"/>
          <a:lstStyle>
            <a:lvl1pPr algn="r">
              <a:defRPr sz="1200"/>
            </a:lvl1pPr>
          </a:lstStyle>
          <a:p>
            <a:fld id="{DD08777D-D4C6-4E71-BAEE-B9BE4523B744}" type="datetimeFigureOut">
              <a:rPr lang="zh-CN" altLang="en-US" smtClean="0"/>
              <a:t>2025/7/28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8200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4864" tIns="47433" rIns="94864" bIns="47433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9371286"/>
            <a:ext cx="2918830" cy="495028"/>
          </a:xfrm>
          <a:prstGeom prst="rect">
            <a:avLst/>
          </a:prstGeom>
        </p:spPr>
        <p:txBody>
          <a:bodyPr vert="horz" lIns="94864" tIns="47433" rIns="94864" bIns="47433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15375" y="9371286"/>
            <a:ext cx="2918830" cy="495028"/>
          </a:xfrm>
          <a:prstGeom prst="rect">
            <a:avLst/>
          </a:prstGeom>
        </p:spPr>
        <p:txBody>
          <a:bodyPr vert="horz" lIns="94864" tIns="47433" rIns="94864" bIns="47433" rtlCol="0" anchor="b"/>
          <a:lstStyle>
            <a:lvl1pPr algn="r">
              <a:defRPr sz="1200"/>
            </a:lvl1pPr>
          </a:lstStyle>
          <a:p>
            <a:fld id="{39081A9D-1476-4432-8B0C-95B842DF881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D76E09-62BF-B7B3-BBC4-03285F493A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FF5BD1C-E591-E810-5CBD-6BBB33F616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4CA323D-966A-CD36-E1E3-9F71819A48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BCD2E09-FF96-E750-1F42-16085D2BCE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DDE94-8848-46C1-A254-E6D9079CD1B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14293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D76E09-62BF-B7B3-BBC4-03285F493A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FF5BD1C-E591-E810-5CBD-6BBB33F616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4CA323D-966A-CD36-E1E3-9F71819A48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BCD2E09-FF96-E750-1F42-16085D2BCE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DDE94-8848-46C1-A254-E6D9079CD1B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14293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56554F-02E9-1310-9ECA-8AED51C5A9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01A91C68-1826-2CD1-B000-990F281014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30923DF-2BC9-8F41-E630-D221DBDC07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D73A650-44F0-0CB5-8120-32D6AB9CD8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DDE94-8848-46C1-A254-E6D9079CD1B9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42890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55EB77-3C71-F8B5-3FD2-64DD46AD18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6D5AE43-8C0F-E72B-AA62-6F2CBA7A73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C4EDD30-A2B8-619E-AC1B-D37E7B75E0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9CAF8CB-3F03-4D83-64B4-F0F6A256FE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DDE94-8848-46C1-A254-E6D9079CD1B9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93660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AAEB1B-F4E1-BE36-7186-0991E7F48A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471FFC5-C219-7032-FF03-8726D5E064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4693AAE-A79E-AEEF-EC11-3917F56811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440CCEF-9070-8192-9747-8B9031AC20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DDE94-8848-46C1-A254-E6D9079CD1B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41802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AAEB1B-F4E1-BE36-7186-0991E7F48A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471FFC5-C219-7032-FF03-8726D5E064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4693AAE-A79E-AEEF-EC11-3917F56811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440CCEF-9070-8192-9747-8B9031AC20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DDE94-8848-46C1-A254-E6D9079CD1B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41802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677F20-DD6A-1594-618C-9BDE594DAD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24FF147-CDDB-B1DB-E65B-DC4EB82B01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F46E52E-6510-A719-52E0-C23B12224B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8FD5538-AAA6-9844-2F51-CD9D13A108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DDE94-8848-46C1-A254-E6D9079CD1B9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81218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417349-6969-7CED-12D2-0593296F4B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820ABD7-7021-A630-4B1F-98F6A493D3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2B51D87-B415-67A0-38F9-080D9D290D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F5F6790-A419-BCE6-5B1F-827AF03B2E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DDE94-8848-46C1-A254-E6D9079CD1B9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95327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D76E09-62BF-B7B3-BBC4-03285F493A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FF5BD1C-E591-E810-5CBD-6BBB33F616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4CA323D-966A-CD36-E1E3-9F71819A48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BCD2E09-FF96-E750-1F42-16085D2BCE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DDE94-8848-46C1-A254-E6D9079CD1B9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14293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677F20-DD6A-1594-618C-9BDE594DAD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24FF147-CDDB-B1DB-E65B-DC4EB82B01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F46E52E-6510-A719-52E0-C23B12224B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8FD5538-AAA6-9844-2F51-CD9D13A108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DDE94-8848-46C1-A254-E6D9079CD1B9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81218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D76E09-62BF-B7B3-BBC4-03285F493A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FF5BD1C-E591-E810-5CBD-6BBB33F616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4CA323D-966A-CD36-E1E3-9F71819A48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BCD2E09-FF96-E750-1F42-16085D2BCE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DDE94-8848-46C1-A254-E6D9079CD1B9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1429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0E6B42-D34C-0B88-2450-B5E9439758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8E254353-38AF-159A-D8E6-A84F08FFA3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3B76A8C-C9F1-0D48-39AE-94B6F9C6A2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E91E8E6-1E49-1B7C-B160-33766DF500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DDE94-8848-46C1-A254-E6D9079CD1B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27715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3446B2-6162-F21C-8037-CE0AB7E996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6C9919C-EC20-A154-C2FE-68C1A5F1E4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F295AD7-237A-EB4A-EED9-D09095DFF5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407F6B7-38D8-440E-AB2D-CF9E95C13B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DDE94-8848-46C1-A254-E6D9079CD1B9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1723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D76E09-62BF-B7B3-BBC4-03285F493A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FF5BD1C-E591-E810-5CBD-6BBB33F616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4CA323D-966A-CD36-E1E3-9F71819A48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BCD2E09-FF96-E750-1F42-16085D2BCE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DDE94-8848-46C1-A254-E6D9079CD1B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1429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D76E09-62BF-B7B3-BBC4-03285F493A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FF5BD1C-E591-E810-5CBD-6BBB33F616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4CA323D-966A-CD36-E1E3-9F71819A48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BCD2E09-FF96-E750-1F42-16085D2BCE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DDE94-8848-46C1-A254-E6D9079CD1B9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1429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D76E09-62BF-B7B3-BBC4-03285F493A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FF5BD1C-E591-E810-5CBD-6BBB33F616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4CA323D-966A-CD36-E1E3-9F71819A48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BCD2E09-FF96-E750-1F42-16085D2BCE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DDE94-8848-46C1-A254-E6D9079CD1B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1429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D76E09-62BF-B7B3-BBC4-03285F493A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FF5BD1C-E591-E810-5CBD-6BBB33F616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4CA323D-966A-CD36-E1E3-9F71819A48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BCD2E09-FF96-E750-1F42-16085D2BCE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DDE94-8848-46C1-A254-E6D9079CD1B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14293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D76E09-62BF-B7B3-BBC4-03285F493A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FF5BD1C-E591-E810-5CBD-6BBB33F616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4CA323D-966A-CD36-E1E3-9F71819A48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BCD2E09-FF96-E750-1F42-16085D2BCE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DDE94-8848-46C1-A254-E6D9079CD1B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14293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8AF247-49CE-937A-3A01-CBBC01EF42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BB423E7-C52A-C65E-B965-8E6F51F784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60D7540-8205-F64B-AB95-8C7C51FC51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3FDA5FC-F7CC-349F-D57C-0D615DBCCB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DDE94-8848-46C1-A254-E6D9079CD1B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37938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D76E09-62BF-B7B3-BBC4-03285F493A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FF5BD1C-E591-E810-5CBD-6BBB33F616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4CA323D-966A-CD36-E1E3-9F71819A48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BCD2E09-FF96-E750-1F42-16085D2BCE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DDE94-8848-46C1-A254-E6D9079CD1B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1429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2025/7/28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67609182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2025/7/28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3354715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2025/7/28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337243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2025/7/28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06760740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2025/7/28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2044693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2025/7/28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46613388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2025/7/28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77455474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2025/7/28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79417342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2025/7/28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9852170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2025/7/28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9080488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2025/7/28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03273237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2025/7/28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6360028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2025/7/28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76208537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t>2025/7/28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035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3000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2025/7/28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5967721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CC48A-0E87-4F98-B3BF-5DF211FD0E3A}" type="datetimeFigureOut">
              <a:rPr lang="zh-CN" altLang="en-US" smtClean="0"/>
              <a:pPr/>
              <a:t>2025/7/28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17265782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CC48A-0E87-4F98-B3BF-5DF211FD0E3A}" type="datetimeFigureOut">
              <a:rPr lang="zh-CN" altLang="en-US" smtClean="0"/>
              <a:pPr/>
              <a:t>2025/7/28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38E798E-3D96-416F-B49A-5A9460647C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6CAE0835-7636-4BAA-EDBD-24B413495DD6}"/>
              </a:ext>
            </a:extLst>
          </p:cNvPr>
          <p:cNvCxnSpPr/>
          <p:nvPr userDrawn="1"/>
        </p:nvCxnSpPr>
        <p:spPr>
          <a:xfrm>
            <a:off x="-9525" y="6394450"/>
            <a:ext cx="12192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B9A6926F-2FB2-3BDB-F628-317BD10DD424}"/>
              </a:ext>
            </a:extLst>
          </p:cNvPr>
          <p:cNvCxnSpPr/>
          <p:nvPr userDrawn="1"/>
        </p:nvCxnSpPr>
        <p:spPr>
          <a:xfrm>
            <a:off x="-9525" y="6272213"/>
            <a:ext cx="12192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851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63" r:id="rId17"/>
  </p:sldLayoutIdLst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Click="0" advTm="3000">
        <p:push dir="u"/>
      </p:transition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18" Type="http://schemas.openxmlformats.org/officeDocument/2006/relationships/image" Target="../media/image12.svg"/><Relationship Id="rId3" Type="http://schemas.openxmlformats.org/officeDocument/2006/relationships/image" Target="../media/image1.png"/><Relationship Id="rId21" Type="http://schemas.openxmlformats.org/officeDocument/2006/relationships/image" Target="../media/image24.png"/><Relationship Id="rId7" Type="http://schemas.microsoft.com/office/2007/relationships/hdphoto" Target="../media/hdphoto2.wdp"/><Relationship Id="rId12" Type="http://schemas.openxmlformats.org/officeDocument/2006/relationships/image" Target="../media/image6.svg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0.svg"/><Relationship Id="rId20" Type="http://schemas.openxmlformats.org/officeDocument/2006/relationships/image" Target="../media/image1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5.png"/><Relationship Id="rId5" Type="http://schemas.microsoft.com/office/2007/relationships/hdphoto" Target="../media/hdphoto4.wdp"/><Relationship Id="rId15" Type="http://schemas.openxmlformats.org/officeDocument/2006/relationships/image" Target="../media/image9.png"/><Relationship Id="rId10" Type="http://schemas.openxmlformats.org/officeDocument/2006/relationships/hyperlink" Target="https://isha.org.tw/Msite/tech/serch_inner.aspx?WorkLogID=11314F001108" TargetMode="External"/><Relationship Id="rId19" Type="http://schemas.openxmlformats.org/officeDocument/2006/relationships/image" Target="../media/image13.png"/><Relationship Id="rId4" Type="http://schemas.openxmlformats.org/officeDocument/2006/relationships/image" Target="../media/image16.png"/><Relationship Id="rId9" Type="http://schemas.microsoft.com/office/2007/relationships/hdphoto" Target="../media/hdphoto3.wdp"/><Relationship Id="rId14" Type="http://schemas.openxmlformats.org/officeDocument/2006/relationships/image" Target="../media/image8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18" Type="http://schemas.openxmlformats.org/officeDocument/2006/relationships/image" Target="../media/image14.sv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12" Type="http://schemas.openxmlformats.org/officeDocument/2006/relationships/image" Target="../media/image8.sv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microsoft.com/office/2007/relationships/hdphoto" Target="../media/hdphoto4.wdp"/><Relationship Id="rId15" Type="http://schemas.openxmlformats.org/officeDocument/2006/relationships/image" Target="../media/image11.png"/><Relationship Id="rId10" Type="http://schemas.openxmlformats.org/officeDocument/2006/relationships/hyperlink" Target="https://reurl.cc/W0W479" TargetMode="External"/><Relationship Id="rId19" Type="http://schemas.openxmlformats.org/officeDocument/2006/relationships/image" Target="../media/image25.png"/><Relationship Id="rId4" Type="http://schemas.openxmlformats.org/officeDocument/2006/relationships/image" Target="../media/image16.png"/><Relationship Id="rId9" Type="http://schemas.microsoft.com/office/2007/relationships/hdphoto" Target="../media/hdphoto3.wdp"/><Relationship Id="rId14" Type="http://schemas.openxmlformats.org/officeDocument/2006/relationships/image" Target="../media/image10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0.svg"/><Relationship Id="rId18" Type="http://schemas.openxmlformats.org/officeDocument/2006/relationships/hyperlink" Target="https://isha.org.tw/Zdf70D" TargetMode="External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12" Type="http://schemas.openxmlformats.org/officeDocument/2006/relationships/image" Target="../media/image9.png"/><Relationship Id="rId17" Type="http://schemas.openxmlformats.org/officeDocument/2006/relationships/image" Target="../media/image14.sv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svg"/><Relationship Id="rId5" Type="http://schemas.microsoft.com/office/2007/relationships/hdphoto" Target="../media/hdphoto4.wdp"/><Relationship Id="rId15" Type="http://schemas.openxmlformats.org/officeDocument/2006/relationships/image" Target="../media/image12.svg"/><Relationship Id="rId10" Type="http://schemas.openxmlformats.org/officeDocument/2006/relationships/image" Target="../media/image7.png"/><Relationship Id="rId19" Type="http://schemas.openxmlformats.org/officeDocument/2006/relationships/image" Target="../media/image26.png"/><Relationship Id="rId4" Type="http://schemas.openxmlformats.org/officeDocument/2006/relationships/image" Target="../media/image16.png"/><Relationship Id="rId9" Type="http://schemas.microsoft.com/office/2007/relationships/hdphoto" Target="../media/hdphoto3.wdp"/><Relationship Id="rId1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0.svg"/><Relationship Id="rId18" Type="http://schemas.openxmlformats.org/officeDocument/2006/relationships/hyperlink" Target="https://isha.org.tw/xIYafO" TargetMode="External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12" Type="http://schemas.openxmlformats.org/officeDocument/2006/relationships/image" Target="../media/image9.png"/><Relationship Id="rId17" Type="http://schemas.openxmlformats.org/officeDocument/2006/relationships/image" Target="../media/image14.sv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svg"/><Relationship Id="rId5" Type="http://schemas.microsoft.com/office/2007/relationships/hdphoto" Target="../media/hdphoto4.wdp"/><Relationship Id="rId15" Type="http://schemas.openxmlformats.org/officeDocument/2006/relationships/image" Target="../media/image12.svg"/><Relationship Id="rId10" Type="http://schemas.openxmlformats.org/officeDocument/2006/relationships/image" Target="../media/image7.png"/><Relationship Id="rId19" Type="http://schemas.openxmlformats.org/officeDocument/2006/relationships/image" Target="../media/image27.png"/><Relationship Id="rId4" Type="http://schemas.openxmlformats.org/officeDocument/2006/relationships/image" Target="../media/image16.png"/><Relationship Id="rId9" Type="http://schemas.microsoft.com/office/2007/relationships/hdphoto" Target="../media/hdphoto3.wdp"/><Relationship Id="rId1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18" Type="http://schemas.openxmlformats.org/officeDocument/2006/relationships/image" Target="../media/image12.svg"/><Relationship Id="rId3" Type="http://schemas.openxmlformats.org/officeDocument/2006/relationships/image" Target="../media/image1.png"/><Relationship Id="rId21" Type="http://schemas.openxmlformats.org/officeDocument/2006/relationships/image" Target="../media/image28.png"/><Relationship Id="rId7" Type="http://schemas.microsoft.com/office/2007/relationships/hdphoto" Target="../media/hdphoto2.wdp"/><Relationship Id="rId12" Type="http://schemas.openxmlformats.org/officeDocument/2006/relationships/image" Target="../media/image6.svg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0.svg"/><Relationship Id="rId20" Type="http://schemas.openxmlformats.org/officeDocument/2006/relationships/image" Target="../media/image1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5.png"/><Relationship Id="rId5" Type="http://schemas.microsoft.com/office/2007/relationships/hdphoto" Target="../media/hdphoto4.wdp"/><Relationship Id="rId15" Type="http://schemas.openxmlformats.org/officeDocument/2006/relationships/image" Target="../media/image9.png"/><Relationship Id="rId10" Type="http://schemas.openxmlformats.org/officeDocument/2006/relationships/hyperlink" Target="https://isha.org.tw/Msite/tech/serch_inner.aspx?WorkLogID=11314F001094" TargetMode="External"/><Relationship Id="rId19" Type="http://schemas.openxmlformats.org/officeDocument/2006/relationships/image" Target="../media/image13.png"/><Relationship Id="rId4" Type="http://schemas.openxmlformats.org/officeDocument/2006/relationships/image" Target="../media/image16.png"/><Relationship Id="rId9" Type="http://schemas.microsoft.com/office/2007/relationships/hdphoto" Target="../media/hdphoto3.wdp"/><Relationship Id="rId14" Type="http://schemas.openxmlformats.org/officeDocument/2006/relationships/image" Target="../media/image8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18" Type="http://schemas.openxmlformats.org/officeDocument/2006/relationships/image" Target="../media/image12.svg"/><Relationship Id="rId3" Type="http://schemas.openxmlformats.org/officeDocument/2006/relationships/image" Target="../media/image1.png"/><Relationship Id="rId21" Type="http://schemas.openxmlformats.org/officeDocument/2006/relationships/image" Target="../media/image29.png"/><Relationship Id="rId7" Type="http://schemas.microsoft.com/office/2007/relationships/hdphoto" Target="../media/hdphoto2.wdp"/><Relationship Id="rId12" Type="http://schemas.openxmlformats.org/officeDocument/2006/relationships/image" Target="../media/image6.svg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0.svg"/><Relationship Id="rId20" Type="http://schemas.openxmlformats.org/officeDocument/2006/relationships/image" Target="../media/image1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5.png"/><Relationship Id="rId5" Type="http://schemas.microsoft.com/office/2007/relationships/hdphoto" Target="../media/hdphoto4.wdp"/><Relationship Id="rId15" Type="http://schemas.openxmlformats.org/officeDocument/2006/relationships/image" Target="../media/image9.png"/><Relationship Id="rId10" Type="http://schemas.openxmlformats.org/officeDocument/2006/relationships/hyperlink" Target="https://isha.org.tw/IT6Y6N" TargetMode="External"/><Relationship Id="rId19" Type="http://schemas.openxmlformats.org/officeDocument/2006/relationships/image" Target="../media/image13.png"/><Relationship Id="rId4" Type="http://schemas.openxmlformats.org/officeDocument/2006/relationships/image" Target="../media/image16.png"/><Relationship Id="rId9" Type="http://schemas.microsoft.com/office/2007/relationships/hdphoto" Target="../media/hdphoto3.wdp"/><Relationship Id="rId14" Type="http://schemas.openxmlformats.org/officeDocument/2006/relationships/image" Target="../media/image8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18" Type="http://schemas.openxmlformats.org/officeDocument/2006/relationships/image" Target="../media/image12.svg"/><Relationship Id="rId3" Type="http://schemas.openxmlformats.org/officeDocument/2006/relationships/image" Target="../media/image1.png"/><Relationship Id="rId21" Type="http://schemas.openxmlformats.org/officeDocument/2006/relationships/image" Target="../media/image30.png"/><Relationship Id="rId7" Type="http://schemas.microsoft.com/office/2007/relationships/hdphoto" Target="../media/hdphoto2.wdp"/><Relationship Id="rId12" Type="http://schemas.openxmlformats.org/officeDocument/2006/relationships/image" Target="../media/image6.svg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10.svg"/><Relationship Id="rId20" Type="http://schemas.openxmlformats.org/officeDocument/2006/relationships/image" Target="../media/image1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5.png"/><Relationship Id="rId5" Type="http://schemas.microsoft.com/office/2007/relationships/hdphoto" Target="../media/hdphoto4.wdp"/><Relationship Id="rId15" Type="http://schemas.openxmlformats.org/officeDocument/2006/relationships/image" Target="../media/image9.png"/><Relationship Id="rId10" Type="http://schemas.openxmlformats.org/officeDocument/2006/relationships/hyperlink" Target="https://isha.org.tw/Msite/tech/serch_inner.aspx?WorkLogID=11314F001111" TargetMode="External"/><Relationship Id="rId19" Type="http://schemas.openxmlformats.org/officeDocument/2006/relationships/image" Target="../media/image13.png"/><Relationship Id="rId4" Type="http://schemas.openxmlformats.org/officeDocument/2006/relationships/image" Target="../media/image16.png"/><Relationship Id="rId9" Type="http://schemas.microsoft.com/office/2007/relationships/hdphoto" Target="../media/hdphoto3.wdp"/><Relationship Id="rId14" Type="http://schemas.openxmlformats.org/officeDocument/2006/relationships/image" Target="../media/image8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0.svg"/><Relationship Id="rId18" Type="http://schemas.openxmlformats.org/officeDocument/2006/relationships/hyperlink" Target="https://isha.org.tw/cCZHIG" TargetMode="External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12" Type="http://schemas.openxmlformats.org/officeDocument/2006/relationships/image" Target="../media/image9.png"/><Relationship Id="rId17" Type="http://schemas.openxmlformats.org/officeDocument/2006/relationships/image" Target="../media/image14.sv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svg"/><Relationship Id="rId5" Type="http://schemas.microsoft.com/office/2007/relationships/hdphoto" Target="../media/hdphoto4.wdp"/><Relationship Id="rId15" Type="http://schemas.openxmlformats.org/officeDocument/2006/relationships/image" Target="../media/image12.svg"/><Relationship Id="rId10" Type="http://schemas.openxmlformats.org/officeDocument/2006/relationships/image" Target="../media/image7.png"/><Relationship Id="rId19" Type="http://schemas.openxmlformats.org/officeDocument/2006/relationships/image" Target="../media/image31.png"/><Relationship Id="rId4" Type="http://schemas.openxmlformats.org/officeDocument/2006/relationships/image" Target="../media/image16.png"/><Relationship Id="rId9" Type="http://schemas.microsoft.com/office/2007/relationships/hdphoto" Target="../media/hdphoto3.wdp"/><Relationship Id="rId1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18" Type="http://schemas.openxmlformats.org/officeDocument/2006/relationships/image" Target="../media/image12.svg"/><Relationship Id="rId3" Type="http://schemas.openxmlformats.org/officeDocument/2006/relationships/image" Target="../media/image1.png"/><Relationship Id="rId21" Type="http://schemas.openxmlformats.org/officeDocument/2006/relationships/image" Target="../media/image32.png"/><Relationship Id="rId7" Type="http://schemas.microsoft.com/office/2007/relationships/hdphoto" Target="../media/hdphoto2.wdp"/><Relationship Id="rId12" Type="http://schemas.openxmlformats.org/officeDocument/2006/relationships/image" Target="../media/image6.svg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10.svg"/><Relationship Id="rId20" Type="http://schemas.openxmlformats.org/officeDocument/2006/relationships/image" Target="../media/image1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5.png"/><Relationship Id="rId5" Type="http://schemas.microsoft.com/office/2007/relationships/hdphoto" Target="../media/hdphoto4.wdp"/><Relationship Id="rId15" Type="http://schemas.openxmlformats.org/officeDocument/2006/relationships/image" Target="../media/image9.png"/><Relationship Id="rId10" Type="http://schemas.openxmlformats.org/officeDocument/2006/relationships/hyperlink" Target="https://reurl.cc/VYlRG5" TargetMode="External"/><Relationship Id="rId19" Type="http://schemas.openxmlformats.org/officeDocument/2006/relationships/image" Target="../media/image13.png"/><Relationship Id="rId4" Type="http://schemas.openxmlformats.org/officeDocument/2006/relationships/image" Target="../media/image16.png"/><Relationship Id="rId9" Type="http://schemas.microsoft.com/office/2007/relationships/hdphoto" Target="../media/hdphoto3.wdp"/><Relationship Id="rId14" Type="http://schemas.openxmlformats.org/officeDocument/2006/relationships/image" Target="../media/image8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18" Type="http://schemas.openxmlformats.org/officeDocument/2006/relationships/image" Target="../media/image12.svg"/><Relationship Id="rId3" Type="http://schemas.openxmlformats.org/officeDocument/2006/relationships/image" Target="../media/image1.png"/><Relationship Id="rId21" Type="http://schemas.openxmlformats.org/officeDocument/2006/relationships/image" Target="../media/image33.png"/><Relationship Id="rId7" Type="http://schemas.microsoft.com/office/2007/relationships/hdphoto" Target="../media/hdphoto2.wdp"/><Relationship Id="rId12" Type="http://schemas.openxmlformats.org/officeDocument/2006/relationships/image" Target="../media/image6.svg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10.svg"/><Relationship Id="rId20" Type="http://schemas.openxmlformats.org/officeDocument/2006/relationships/image" Target="../media/image1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5.png"/><Relationship Id="rId5" Type="http://schemas.microsoft.com/office/2007/relationships/hdphoto" Target="../media/hdphoto4.wdp"/><Relationship Id="rId15" Type="http://schemas.openxmlformats.org/officeDocument/2006/relationships/image" Target="../media/image9.png"/><Relationship Id="rId10" Type="http://schemas.openxmlformats.org/officeDocument/2006/relationships/hyperlink" Target="https://isha.org.tw/oJGRNJ" TargetMode="External"/><Relationship Id="rId19" Type="http://schemas.openxmlformats.org/officeDocument/2006/relationships/image" Target="../media/image13.png"/><Relationship Id="rId4" Type="http://schemas.openxmlformats.org/officeDocument/2006/relationships/image" Target="../media/image16.png"/><Relationship Id="rId9" Type="http://schemas.microsoft.com/office/2007/relationships/hdphoto" Target="../media/hdphoto3.wdp"/><Relationship Id="rId14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18" Type="http://schemas.openxmlformats.org/officeDocument/2006/relationships/image" Target="../media/image12.svg"/><Relationship Id="rId3" Type="http://schemas.openxmlformats.org/officeDocument/2006/relationships/image" Target="../media/image1.png"/><Relationship Id="rId21" Type="http://schemas.openxmlformats.org/officeDocument/2006/relationships/image" Target="../media/image15.png"/><Relationship Id="rId7" Type="http://schemas.microsoft.com/office/2007/relationships/hdphoto" Target="../media/hdphoto2.wdp"/><Relationship Id="rId12" Type="http://schemas.openxmlformats.org/officeDocument/2006/relationships/image" Target="../media/image6.svg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0.svg"/><Relationship Id="rId20" Type="http://schemas.openxmlformats.org/officeDocument/2006/relationships/image" Target="../media/image1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5.png"/><Relationship Id="rId5" Type="http://schemas.microsoft.com/office/2007/relationships/hdphoto" Target="../media/hdphoto1.wdp"/><Relationship Id="rId15" Type="http://schemas.openxmlformats.org/officeDocument/2006/relationships/image" Target="../media/image9.png"/><Relationship Id="rId10" Type="http://schemas.openxmlformats.org/officeDocument/2006/relationships/hyperlink" Target="https://stusys-b.isha.org.tw/LA04.aspx?UnitID=A001&amp;Params1=0dnFfqicR/9LIxLFQPbuHQ==" TargetMode="External"/><Relationship Id="rId19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microsoft.com/office/2007/relationships/hdphoto" Target="../media/hdphoto3.wdp"/><Relationship Id="rId14" Type="http://schemas.openxmlformats.org/officeDocument/2006/relationships/image" Target="../media/image8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8.svg"/><Relationship Id="rId1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17" Type="http://schemas.openxmlformats.org/officeDocument/2006/relationships/image" Target="../media/image12.sv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34.png"/><Relationship Id="rId5" Type="http://schemas.microsoft.com/office/2007/relationships/hdphoto" Target="../media/hdphoto4.wdp"/><Relationship Id="rId15" Type="http://schemas.openxmlformats.org/officeDocument/2006/relationships/image" Target="../media/image10.svg"/><Relationship Id="rId10" Type="http://schemas.openxmlformats.org/officeDocument/2006/relationships/hyperlink" Target="https://reurl.cc/K8Dl4y" TargetMode="External"/><Relationship Id="rId19" Type="http://schemas.openxmlformats.org/officeDocument/2006/relationships/image" Target="../media/image14.svg"/><Relationship Id="rId4" Type="http://schemas.openxmlformats.org/officeDocument/2006/relationships/image" Target="../media/image16.png"/><Relationship Id="rId9" Type="http://schemas.microsoft.com/office/2007/relationships/hdphoto" Target="../media/hdphoto3.wdp"/><Relationship Id="rId1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18" Type="http://schemas.openxmlformats.org/officeDocument/2006/relationships/image" Target="../media/image12.svg"/><Relationship Id="rId3" Type="http://schemas.openxmlformats.org/officeDocument/2006/relationships/image" Target="../media/image1.png"/><Relationship Id="rId21" Type="http://schemas.openxmlformats.org/officeDocument/2006/relationships/image" Target="../media/image35.png"/><Relationship Id="rId7" Type="http://schemas.microsoft.com/office/2007/relationships/hdphoto" Target="../media/hdphoto2.wdp"/><Relationship Id="rId12" Type="http://schemas.openxmlformats.org/officeDocument/2006/relationships/image" Target="../media/image6.svg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10.svg"/><Relationship Id="rId20" Type="http://schemas.openxmlformats.org/officeDocument/2006/relationships/image" Target="../media/image1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5.png"/><Relationship Id="rId5" Type="http://schemas.microsoft.com/office/2007/relationships/hdphoto" Target="../media/hdphoto4.wdp"/><Relationship Id="rId15" Type="http://schemas.openxmlformats.org/officeDocument/2006/relationships/image" Target="../media/image9.png"/><Relationship Id="rId10" Type="http://schemas.openxmlformats.org/officeDocument/2006/relationships/hyperlink" Target="https://reurl.cc/K9Aj2j" TargetMode="External"/><Relationship Id="rId19" Type="http://schemas.openxmlformats.org/officeDocument/2006/relationships/image" Target="../media/image13.png"/><Relationship Id="rId4" Type="http://schemas.openxmlformats.org/officeDocument/2006/relationships/image" Target="../media/image16.png"/><Relationship Id="rId9" Type="http://schemas.microsoft.com/office/2007/relationships/hdphoto" Target="../media/hdphoto3.wdp"/><Relationship Id="rId14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18" Type="http://schemas.openxmlformats.org/officeDocument/2006/relationships/image" Target="../media/image14.svg"/><Relationship Id="rId3" Type="http://schemas.openxmlformats.org/officeDocument/2006/relationships/image" Target="../media/image1.png"/><Relationship Id="rId21" Type="http://schemas.openxmlformats.org/officeDocument/2006/relationships/image" Target="../media/image6.svg"/><Relationship Id="rId7" Type="http://schemas.microsoft.com/office/2007/relationships/hdphoto" Target="../media/hdphoto2.wdp"/><Relationship Id="rId12" Type="http://schemas.openxmlformats.org/officeDocument/2006/relationships/image" Target="../media/image8.sv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2.sv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microsoft.com/office/2007/relationships/hdphoto" Target="../media/hdphoto4.wdp"/><Relationship Id="rId15" Type="http://schemas.openxmlformats.org/officeDocument/2006/relationships/image" Target="../media/image11.png"/><Relationship Id="rId10" Type="http://schemas.openxmlformats.org/officeDocument/2006/relationships/hyperlink" Target="https://isha.org.tw/Msite/tech/serch_inner.aspx?WorkLogID=11414G001038" TargetMode="External"/><Relationship Id="rId19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microsoft.com/office/2007/relationships/hdphoto" Target="../media/hdphoto3.wdp"/><Relationship Id="rId1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18" Type="http://schemas.openxmlformats.org/officeDocument/2006/relationships/image" Target="../media/image14.sv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12" Type="http://schemas.openxmlformats.org/officeDocument/2006/relationships/image" Target="../media/image8.sv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microsoft.com/office/2007/relationships/hdphoto" Target="../media/hdphoto4.wdp"/><Relationship Id="rId15" Type="http://schemas.openxmlformats.org/officeDocument/2006/relationships/image" Target="../media/image11.png"/><Relationship Id="rId10" Type="http://schemas.openxmlformats.org/officeDocument/2006/relationships/hyperlink" Target="https://reurl.cc/1K7NL8" TargetMode="External"/><Relationship Id="rId19" Type="http://schemas.openxmlformats.org/officeDocument/2006/relationships/image" Target="../media/image18.png"/><Relationship Id="rId4" Type="http://schemas.openxmlformats.org/officeDocument/2006/relationships/image" Target="../media/image16.png"/><Relationship Id="rId9" Type="http://schemas.microsoft.com/office/2007/relationships/hdphoto" Target="../media/hdphoto3.wdp"/><Relationship Id="rId14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0.svg"/><Relationship Id="rId18" Type="http://schemas.openxmlformats.org/officeDocument/2006/relationships/hyperlink" Target="https://isha.org.tw/0O6Dgt" TargetMode="External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12" Type="http://schemas.openxmlformats.org/officeDocument/2006/relationships/image" Target="../media/image9.png"/><Relationship Id="rId17" Type="http://schemas.openxmlformats.org/officeDocument/2006/relationships/image" Target="../media/image14.sv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svg"/><Relationship Id="rId5" Type="http://schemas.microsoft.com/office/2007/relationships/hdphoto" Target="../media/hdphoto4.wdp"/><Relationship Id="rId15" Type="http://schemas.openxmlformats.org/officeDocument/2006/relationships/image" Target="../media/image12.svg"/><Relationship Id="rId10" Type="http://schemas.openxmlformats.org/officeDocument/2006/relationships/image" Target="../media/image7.png"/><Relationship Id="rId19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microsoft.com/office/2007/relationships/hdphoto" Target="../media/hdphoto3.wdp"/><Relationship Id="rId1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18" Type="http://schemas.openxmlformats.org/officeDocument/2006/relationships/image" Target="../media/image12.svg"/><Relationship Id="rId3" Type="http://schemas.openxmlformats.org/officeDocument/2006/relationships/image" Target="../media/image1.png"/><Relationship Id="rId21" Type="http://schemas.openxmlformats.org/officeDocument/2006/relationships/image" Target="../media/image20.png"/><Relationship Id="rId7" Type="http://schemas.microsoft.com/office/2007/relationships/hdphoto" Target="../media/hdphoto2.wdp"/><Relationship Id="rId12" Type="http://schemas.openxmlformats.org/officeDocument/2006/relationships/image" Target="../media/image6.svg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0.svg"/><Relationship Id="rId20" Type="http://schemas.openxmlformats.org/officeDocument/2006/relationships/image" Target="../media/image1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5.png"/><Relationship Id="rId5" Type="http://schemas.microsoft.com/office/2007/relationships/hdphoto" Target="../media/hdphoto4.wdp"/><Relationship Id="rId15" Type="http://schemas.openxmlformats.org/officeDocument/2006/relationships/image" Target="../media/image9.png"/><Relationship Id="rId10" Type="http://schemas.openxmlformats.org/officeDocument/2006/relationships/hyperlink" Target="https://reurl.cc/2Ky9VX" TargetMode="External"/><Relationship Id="rId19" Type="http://schemas.openxmlformats.org/officeDocument/2006/relationships/image" Target="../media/image13.png"/><Relationship Id="rId4" Type="http://schemas.openxmlformats.org/officeDocument/2006/relationships/image" Target="../media/image16.png"/><Relationship Id="rId9" Type="http://schemas.microsoft.com/office/2007/relationships/hdphoto" Target="../media/hdphoto3.wdp"/><Relationship Id="rId1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18" Type="http://schemas.openxmlformats.org/officeDocument/2006/relationships/image" Target="../media/image12.svg"/><Relationship Id="rId3" Type="http://schemas.openxmlformats.org/officeDocument/2006/relationships/image" Target="../media/image1.png"/><Relationship Id="rId21" Type="http://schemas.openxmlformats.org/officeDocument/2006/relationships/image" Target="../media/image21.png"/><Relationship Id="rId7" Type="http://schemas.microsoft.com/office/2007/relationships/hdphoto" Target="../media/hdphoto2.wdp"/><Relationship Id="rId12" Type="http://schemas.openxmlformats.org/officeDocument/2006/relationships/image" Target="../media/image6.svg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0.svg"/><Relationship Id="rId20" Type="http://schemas.openxmlformats.org/officeDocument/2006/relationships/image" Target="../media/image1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5.png"/><Relationship Id="rId5" Type="http://schemas.microsoft.com/office/2007/relationships/hdphoto" Target="../media/hdphoto1.wdp"/><Relationship Id="rId15" Type="http://schemas.openxmlformats.org/officeDocument/2006/relationships/image" Target="../media/image9.png"/><Relationship Id="rId10" Type="http://schemas.openxmlformats.org/officeDocument/2006/relationships/hyperlink" Target="https://stusys-b.isha.org.tw/LA04.aspx?UnitID=A001&amp;Params1=nTCLkaOJXFCYOGIt0bImfg==" TargetMode="External"/><Relationship Id="rId19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microsoft.com/office/2007/relationships/hdphoto" Target="../media/hdphoto3.wdp"/><Relationship Id="rId1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18" Type="http://schemas.openxmlformats.org/officeDocument/2006/relationships/image" Target="../media/image12.svg"/><Relationship Id="rId3" Type="http://schemas.openxmlformats.org/officeDocument/2006/relationships/image" Target="../media/image1.png"/><Relationship Id="rId21" Type="http://schemas.openxmlformats.org/officeDocument/2006/relationships/image" Target="../media/image22.png"/><Relationship Id="rId7" Type="http://schemas.microsoft.com/office/2007/relationships/hdphoto" Target="../media/hdphoto2.wdp"/><Relationship Id="rId12" Type="http://schemas.openxmlformats.org/officeDocument/2006/relationships/image" Target="../media/image6.svg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0.svg"/><Relationship Id="rId20" Type="http://schemas.openxmlformats.org/officeDocument/2006/relationships/image" Target="../media/image1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5.png"/><Relationship Id="rId5" Type="http://schemas.microsoft.com/office/2007/relationships/hdphoto" Target="../media/hdphoto4.wdp"/><Relationship Id="rId15" Type="http://schemas.openxmlformats.org/officeDocument/2006/relationships/image" Target="../media/image9.png"/><Relationship Id="rId10" Type="http://schemas.openxmlformats.org/officeDocument/2006/relationships/hyperlink" Target="https://isha.org.tw/h0rHYu" TargetMode="External"/><Relationship Id="rId19" Type="http://schemas.openxmlformats.org/officeDocument/2006/relationships/image" Target="../media/image13.png"/><Relationship Id="rId4" Type="http://schemas.openxmlformats.org/officeDocument/2006/relationships/image" Target="../media/image16.png"/><Relationship Id="rId9" Type="http://schemas.microsoft.com/office/2007/relationships/hdphoto" Target="../media/hdphoto3.wdp"/><Relationship Id="rId14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18" Type="http://schemas.openxmlformats.org/officeDocument/2006/relationships/image" Target="../media/image12.svg"/><Relationship Id="rId3" Type="http://schemas.openxmlformats.org/officeDocument/2006/relationships/image" Target="../media/image1.png"/><Relationship Id="rId21" Type="http://schemas.openxmlformats.org/officeDocument/2006/relationships/image" Target="../media/image23.png"/><Relationship Id="rId7" Type="http://schemas.microsoft.com/office/2007/relationships/hdphoto" Target="../media/hdphoto2.wdp"/><Relationship Id="rId12" Type="http://schemas.openxmlformats.org/officeDocument/2006/relationships/image" Target="../media/image6.svg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0.svg"/><Relationship Id="rId20" Type="http://schemas.openxmlformats.org/officeDocument/2006/relationships/image" Target="../media/image1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5.png"/><Relationship Id="rId5" Type="http://schemas.microsoft.com/office/2007/relationships/hdphoto" Target="../media/hdphoto4.wdp"/><Relationship Id="rId15" Type="http://schemas.openxmlformats.org/officeDocument/2006/relationships/image" Target="../media/image9.png"/><Relationship Id="rId10" Type="http://schemas.openxmlformats.org/officeDocument/2006/relationships/hyperlink" Target="https://reurl.cc/Z4qk6p" TargetMode="External"/><Relationship Id="rId19" Type="http://schemas.openxmlformats.org/officeDocument/2006/relationships/image" Target="../media/image13.png"/><Relationship Id="rId4" Type="http://schemas.openxmlformats.org/officeDocument/2006/relationships/image" Target="../media/image16.png"/><Relationship Id="rId9" Type="http://schemas.microsoft.com/office/2007/relationships/hdphoto" Target="../media/hdphoto3.wdp"/><Relationship Id="rId1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81C1401-E632-712D-2988-FF9541AFF0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</a:rPr>
              <a:t>114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</a:rPr>
              <a:t>年機械設備源頭管理法令制度之宣導活動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9C8E064-45C7-85C4-D111-505DFAAE35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chemeClr val="tx1"/>
                </a:solidFill>
              </a:rPr>
              <a:t>《</a:t>
            </a:r>
            <a:r>
              <a:rPr lang="zh-TW" altLang="en-US" b="1" dirty="0">
                <a:solidFill>
                  <a:schemeClr val="tx1"/>
                </a:solidFill>
              </a:rPr>
              <a:t>全台各職訓中心報名鏈接與</a:t>
            </a:r>
            <a:r>
              <a:rPr lang="en-US" altLang="zh-TW" b="1" dirty="0">
                <a:solidFill>
                  <a:schemeClr val="tx1"/>
                </a:solidFill>
              </a:rPr>
              <a:t>QR Code》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716FD5B-6F2B-5FEA-8AF5-6BA6EBA38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E798E-3D96-416F-B49A-5A9460647C09}" type="slidenum">
              <a:rPr lang="zh-CN" altLang="en-US" smtClean="0"/>
              <a:pPr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52113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8EC2BF-6BC5-7387-08BE-0852C8B0DB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625E3A3F-2218-BF13-0D6E-9B25258E55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52"/>
          <a:stretch/>
        </p:blipFill>
        <p:spPr bwMode="auto">
          <a:xfrm>
            <a:off x="1510579" y="6384485"/>
            <a:ext cx="532243" cy="482738"/>
          </a:xfrm>
          <a:prstGeom prst="rect">
            <a:avLst/>
          </a:prstGeom>
          <a:noFill/>
        </p:spPr>
      </p:pic>
      <p:pic>
        <p:nvPicPr>
          <p:cNvPr id="16" name="Picture 8" descr="C:\Users\cwj\Desktop\協會logo2.jpg.tif">
            <a:extLst>
              <a:ext uri="{FF2B5EF4-FFF2-40B4-BE49-F238E27FC236}">
                <a16:creationId xmlns:a16="http://schemas.microsoft.com/office/drawing/2014/main" id="{BC818FD3-5103-EACA-4F27-064BC8F84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11" y1="42574" x2="30033" y2="10891"/>
                        <a14:foregroundMark x1="5941" y1="42574" x2="18812" y2="16172"/>
                        <a14:foregroundMark x1="49835" y1="7921" x2="64026" y2="7261"/>
                        <a14:foregroundMark x1="41584" y1="7921" x2="50495" y2="12541"/>
                        <a14:foregroundMark x1="43564" y1="8581" x2="52145" y2="4290"/>
                        <a14:foregroundMark x1="33003" y1="32013" x2="65017" y2="61716"/>
                        <a14:foregroundMark x1="69307" y1="35314" x2="69307" y2="35314"/>
                        <a14:foregroundMark x1="62706" y1="41914" x2="66337" y2="61716"/>
                        <a14:foregroundMark x1="70297" y1="41914" x2="58086" y2="43564"/>
                        <a14:foregroundMark x1="67987" y1="35314" x2="56436" y2="38284"/>
                        <a14:foregroundMark x1="62706" y1="35974" x2="63366" y2="28383"/>
                        <a14:foregroundMark x1="36304" y1="39604" x2="36304" y2="39604"/>
                        <a14:foregroundMark x1="39274" y1="27723" x2="36304" y2="38284"/>
                        <a14:foregroundMark x1="33993" y1="41254" x2="24092" y2="41914"/>
                        <a14:foregroundMark x1="23432" y1="44224" x2="32343" y2="47855"/>
                        <a14:foregroundMark x1="32343" y1="44224" x2="44554" y2="47195"/>
                        <a14:foregroundMark x1="36304" y1="54125" x2="33993" y2="63036"/>
                        <a14:foregroundMark x1="35314" y1="65347" x2="42244" y2="62376"/>
                        <a14:foregroundMark x1="55776" y1="63036" x2="66997" y2="57756"/>
                        <a14:foregroundMark x1="54125" y1="26733" x2="54125" y2="26733"/>
                        <a14:foregroundMark x1="50495" y1="26733" x2="51155" y2="19142"/>
                        <a14:foregroundMark x1="47525" y1="25413" x2="48845" y2="30693"/>
                        <a14:foregroundMark x1="28713" y1="86469" x2="48845" y2="90429"/>
                        <a14:foregroundMark x1="46865" y1="90429" x2="54125" y2="92739"/>
                        <a14:foregroundMark x1="57426" y1="95710" x2="57426" y2="95710"/>
                        <a14:foregroundMark x1="70297" y1="91749" x2="70297" y2="91749"/>
                        <a14:foregroundMark x1="88449" y1="77558" x2="88449" y2="77558"/>
                        <a14:foregroundMark x1="86799" y1="33663" x2="86799" y2="33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83" y="6350705"/>
            <a:ext cx="512162" cy="51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副標題 2">
            <a:extLst>
              <a:ext uri="{FF2B5EF4-FFF2-40B4-BE49-F238E27FC236}">
                <a16:creationId xmlns:a16="http://schemas.microsoft.com/office/drawing/2014/main" id="{C76320F2-D754-9D0A-CEEB-760D3CCB1277}"/>
              </a:ext>
            </a:extLst>
          </p:cNvPr>
          <p:cNvSpPr txBox="1">
            <a:spLocks/>
          </p:cNvSpPr>
          <p:nvPr/>
        </p:nvSpPr>
        <p:spPr>
          <a:xfrm>
            <a:off x="7855192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社團法人中華民國工業安全衛生協會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915E884-0412-6413-563E-9B782CB667AD}"/>
              </a:ext>
            </a:extLst>
          </p:cNvPr>
          <p:cNvSpPr txBox="1">
            <a:spLocks/>
          </p:cNvSpPr>
          <p:nvPr/>
        </p:nvSpPr>
        <p:spPr>
          <a:xfrm>
            <a:off x="21336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主辦單位：</a:t>
            </a:r>
          </a:p>
        </p:txBody>
      </p:sp>
      <p:sp>
        <p:nvSpPr>
          <p:cNvPr id="11" name="副標題 2">
            <a:extLst>
              <a:ext uri="{FF2B5EF4-FFF2-40B4-BE49-F238E27FC236}">
                <a16:creationId xmlns:a16="http://schemas.microsoft.com/office/drawing/2014/main" id="{B872A61D-FAD6-36E3-CC8D-5DC0E5819731}"/>
              </a:ext>
            </a:extLst>
          </p:cNvPr>
          <p:cNvSpPr txBox="1">
            <a:spLocks/>
          </p:cNvSpPr>
          <p:nvPr/>
        </p:nvSpPr>
        <p:spPr>
          <a:xfrm>
            <a:off x="602573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執行單位：</a:t>
            </a:r>
          </a:p>
        </p:txBody>
      </p:sp>
      <p:sp>
        <p:nvSpPr>
          <p:cNvPr id="14" name="副標題 2">
            <a:extLst>
              <a:ext uri="{FF2B5EF4-FFF2-40B4-BE49-F238E27FC236}">
                <a16:creationId xmlns:a16="http://schemas.microsoft.com/office/drawing/2014/main" id="{3D760F38-7E2E-4C41-DDBA-F866958605DC}"/>
              </a:ext>
            </a:extLst>
          </p:cNvPr>
          <p:cNvSpPr txBox="1">
            <a:spLocks/>
          </p:cNvSpPr>
          <p:nvPr/>
        </p:nvSpPr>
        <p:spPr>
          <a:xfrm>
            <a:off x="320634" y="1249680"/>
            <a:ext cx="11550732" cy="273946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●課程名稱：機械設備源頭相關法令宣導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含安全評估相關規定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●主題內容：各類機械設備本質安全與源頭管理法令之介紹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●目的：強化產業落實機械設備源頭風險控管，提升職場整體安全水準，降低職災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●產業別：一般行業、營造業等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●對象：事業單位管理人員、採購相關人員、維護保養人員、現場作業人員、進口商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及製造商等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優先招生對象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；如具公務人員身份者可登錄終生學習時數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副標題 2">
            <a:extLst>
              <a:ext uri="{FF2B5EF4-FFF2-40B4-BE49-F238E27FC236}">
                <a16:creationId xmlns:a16="http://schemas.microsoft.com/office/drawing/2014/main" id="{5BA982C9-7526-8481-3F26-9B3388C35182}"/>
              </a:ext>
            </a:extLst>
          </p:cNvPr>
          <p:cNvSpPr txBox="1">
            <a:spLocks/>
          </p:cNvSpPr>
          <p:nvPr/>
        </p:nvSpPr>
        <p:spPr>
          <a:xfrm>
            <a:off x="859971" y="399087"/>
            <a:ext cx="10256462" cy="6909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年機械設備源頭管理法令制度之宣導活動</a:t>
            </a:r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雲林職訓中心</a:t>
            </a:r>
            <a:r>
              <a:rPr lang="en-US" altLang="zh-TW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 descr="一張含有 運輸, 挖土機, 建造裝備, 車輛 的圖片&#10;&#10;AI 產生的內容可能不正確。">
            <a:extLst>
              <a:ext uri="{FF2B5EF4-FFF2-40B4-BE49-F238E27FC236}">
                <a16:creationId xmlns:a16="http://schemas.microsoft.com/office/drawing/2014/main" id="{89518CA7-1166-16F0-12E1-320A0E9F9DB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61" b="89844" l="4395" r="92383">
                        <a14:foregroundMark x1="8789" y1="80176" x2="8789" y2="80176"/>
                        <a14:foregroundMark x1="7813" y1="87402" x2="7813" y2="87402"/>
                        <a14:foregroundMark x1="4492" y1="86816" x2="4492" y2="86816"/>
                        <a14:foregroundMark x1="91211" y1="76758" x2="91211" y2="76758"/>
                        <a14:foregroundMark x1="92383" y1="59961" x2="92383" y2="59961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941" y="2469727"/>
            <a:ext cx="1510353" cy="1510353"/>
          </a:xfrm>
          <a:prstGeom prst="rect">
            <a:avLst/>
          </a:prstGeom>
        </p:spPr>
      </p:pic>
      <p:pic>
        <p:nvPicPr>
          <p:cNvPr id="8" name="圖片 7" descr="一張含有 運輸, 車輛, 牽引機, 陸上交通工具 的圖片&#10;&#10;AI 產生的內容可能不正確。">
            <a:extLst>
              <a:ext uri="{FF2B5EF4-FFF2-40B4-BE49-F238E27FC236}">
                <a16:creationId xmlns:a16="http://schemas.microsoft.com/office/drawing/2014/main" id="{A3C4D86D-8D61-4150-429B-E84529341EF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61" b="89941" l="6152" r="89941">
                        <a14:foregroundMark x1="10254" y1="68262" x2="6690" y2="75814"/>
                        <a14:backgroundMark x1="19824" y1="44141" x2="19824" y2="44141"/>
                        <a14:backgroundMark x1="19824" y1="44629" x2="35938" y2="27344"/>
                        <a14:backgroundMark x1="35938" y1="27344" x2="47168" y2="24609"/>
                        <a14:backgroundMark x1="47168" y1="24609" x2="65820" y2="25684"/>
                        <a14:backgroundMark x1="65820" y1="25684" x2="70605" y2="30762"/>
                        <a14:backgroundMark x1="70605" y1="30762" x2="74902" y2="40137"/>
                        <a14:backgroundMark x1="74902" y1="40137" x2="81543" y2="45703"/>
                        <a14:backgroundMark x1="81543" y1="45703" x2="82227" y2="57520"/>
                        <a14:backgroundMark x1="82227" y1="57520" x2="78906" y2="70996"/>
                        <a14:backgroundMark x1="38770" y1="44043" x2="38281" y2="43066"/>
                        <a14:backgroundMark x1="65820" y1="38086" x2="65527" y2="42676"/>
                        <a14:backgroundMark x1="32227" y1="51074" x2="32227" y2="51074"/>
                        <a14:backgroundMark x1="18164" y1="86621" x2="92480" y2="68262"/>
                        <a14:backgroundMark x1="9724" y1="78802" x2="28027" y2="84277"/>
                        <a14:backgroundMark x1="28027" y1="84277" x2="36230" y2="81934"/>
                        <a14:backgroundMark x1="36230" y1="81934" x2="37012" y2="81445"/>
                        <a14:backgroundMark x1="3613" y1="76758" x2="9863" y2="79102"/>
                        <a14:backgroundMark x1="12988" y1="51563" x2="30078" y2="42969"/>
                        <a14:backgroundMark x1="30078" y1="42969" x2="37402" y2="32715"/>
                        <a14:backgroundMark x1="37402" y1="32715" x2="44629" y2="29297"/>
                        <a14:backgroundMark x1="44629" y1="29297" x2="56445" y2="29004"/>
                        <a14:backgroundMark x1="56445" y1="29004" x2="66113" y2="29102"/>
                        <a14:backgroundMark x1="66113" y1="29102" x2="74219" y2="35840"/>
                        <a14:backgroundMark x1="74219" y1="35840" x2="84473" y2="50977"/>
                        <a14:backgroundMark x1="84473" y1="50977" x2="91211" y2="35254"/>
                        <a14:backgroundMark x1="91211" y1="35254" x2="77246" y2="16797"/>
                        <a14:backgroundMark x1="77246" y1="16797" x2="33398" y2="12695"/>
                        <a14:backgroundMark x1="33398" y1="12695" x2="17871" y2="20801"/>
                        <a14:backgroundMark x1="17871" y1="20801" x2="9277" y2="34277"/>
                        <a14:backgroundMark x1="9277" y1="34277" x2="7520" y2="45605"/>
                        <a14:backgroundMark x1="7520" y1="45605" x2="11914" y2="51074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17247" y="-26339"/>
            <a:ext cx="1727826" cy="1727826"/>
          </a:xfrm>
          <a:prstGeom prst="rect">
            <a:avLst/>
          </a:prstGeom>
        </p:spPr>
      </p:pic>
      <p:sp>
        <p:nvSpPr>
          <p:cNvPr id="27" name="副標題 2">
            <a:extLst>
              <a:ext uri="{FF2B5EF4-FFF2-40B4-BE49-F238E27FC236}">
                <a16:creationId xmlns:a16="http://schemas.microsoft.com/office/drawing/2014/main" id="{4F3590E6-1A18-DFE1-3601-CF73400F25CD}"/>
              </a:ext>
            </a:extLst>
          </p:cNvPr>
          <p:cNvSpPr txBox="1">
            <a:spLocks/>
          </p:cNvSpPr>
          <p:nvPr/>
        </p:nvSpPr>
        <p:spPr>
          <a:xfrm>
            <a:off x="1942885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財團法人職業災害預防及重建中心</a:t>
            </a:r>
          </a:p>
        </p:txBody>
      </p:sp>
      <p:graphicFrame>
        <p:nvGraphicFramePr>
          <p:cNvPr id="32" name="表格 31">
            <a:extLst>
              <a:ext uri="{FF2B5EF4-FFF2-40B4-BE49-F238E27FC236}">
                <a16:creationId xmlns:a16="http://schemas.microsoft.com/office/drawing/2014/main" id="{35A6B698-773A-3D77-BAF7-4FAEC1AB7C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063066"/>
              </p:ext>
            </p:extLst>
          </p:nvPr>
        </p:nvGraphicFramePr>
        <p:xfrm>
          <a:off x="351116" y="3881120"/>
          <a:ext cx="11474230" cy="1492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5025">
                  <a:extLst>
                    <a:ext uri="{9D8B030D-6E8A-4147-A177-3AD203B41FA5}">
                      <a16:colId xmlns:a16="http://schemas.microsoft.com/office/drawing/2014/main" val="1232056173"/>
                    </a:ext>
                  </a:extLst>
                </a:gridCol>
                <a:gridCol w="1599139">
                  <a:extLst>
                    <a:ext uri="{9D8B030D-6E8A-4147-A177-3AD203B41FA5}">
                      <a16:colId xmlns:a16="http://schemas.microsoft.com/office/drawing/2014/main" val="3177158767"/>
                    </a:ext>
                  </a:extLst>
                </a:gridCol>
                <a:gridCol w="5273040">
                  <a:extLst>
                    <a:ext uri="{9D8B030D-6E8A-4147-A177-3AD203B41FA5}">
                      <a16:colId xmlns:a16="http://schemas.microsoft.com/office/drawing/2014/main" val="992260215"/>
                    </a:ext>
                  </a:extLst>
                </a:gridCol>
                <a:gridCol w="1838513">
                  <a:extLst>
                    <a:ext uri="{9D8B030D-6E8A-4147-A177-3AD203B41FA5}">
                      <a16:colId xmlns:a16="http://schemas.microsoft.com/office/drawing/2014/main" val="3303974975"/>
                    </a:ext>
                  </a:extLst>
                </a:gridCol>
                <a:gridCol w="1838513">
                  <a:extLst>
                    <a:ext uri="{9D8B030D-6E8A-4147-A177-3AD203B41FA5}">
                      <a16:colId xmlns:a16="http://schemas.microsoft.com/office/drawing/2014/main" val="1650781662"/>
                    </a:ext>
                  </a:extLst>
                </a:gridCol>
              </a:tblGrid>
              <a:tr h="388264">
                <a:tc>
                  <a:txBody>
                    <a:bodyPr/>
                    <a:lstStyle/>
                    <a:p>
                      <a:pPr algn="ctr"/>
                      <a:r>
                        <a:rPr lang="zh-TW" altLang="en-US" baseline="0" dirty="0"/>
                        <a:t>日期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aseline="0" dirty="0"/>
                        <a:t>時間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aseline="0" dirty="0"/>
                        <a:t>可登入時數課程</a:t>
                      </a:r>
                      <a:endParaRPr lang="en-US" altLang="zh-TW" baseline="0" dirty="0"/>
                    </a:p>
                    <a:p>
                      <a:pPr algn="ctr"/>
                      <a:r>
                        <a:rPr lang="en-US" altLang="zh-TW" sz="1200" baseline="0" dirty="0"/>
                        <a:t>(</a:t>
                      </a:r>
                      <a:r>
                        <a:rPr lang="zh-TW" altLang="en-US" sz="1200" baseline="0" dirty="0"/>
                        <a:t>欲登錄在職回訓時數者，請於報名時提供原結業證書或資格證明文件</a:t>
                      </a:r>
                      <a:r>
                        <a:rPr lang="en-US" altLang="zh-TW" sz="1200" baseline="0" dirty="0"/>
                        <a:t>)</a:t>
                      </a:r>
                      <a:endParaRPr lang="zh-TW" altLang="en-US" sz="1200" baseline="0" dirty="0"/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報名網址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報名</a:t>
                      </a:r>
                      <a:r>
                        <a:rPr lang="en-US" altLang="zh-TW" dirty="0"/>
                        <a:t>QR Code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016857"/>
                  </a:ext>
                </a:extLst>
              </a:tr>
              <a:tr h="943624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baseline="0" dirty="0">
                          <a:solidFill>
                            <a:srgbClr val="0000CC"/>
                          </a:solidFill>
                          <a:latin typeface="+mj-lt"/>
                        </a:rPr>
                        <a:t>8/1</a:t>
                      </a:r>
                    </a:p>
                    <a:p>
                      <a:pPr algn="ctr"/>
                      <a:r>
                        <a:rPr lang="en-US" altLang="zh-TW" b="1" baseline="0" dirty="0">
                          <a:solidFill>
                            <a:srgbClr val="0000CC"/>
                          </a:solidFill>
                          <a:latin typeface="+mj-lt"/>
                        </a:rPr>
                        <a:t>(</a:t>
                      </a:r>
                      <a:r>
                        <a:rPr lang="zh-TW" altLang="en-US" b="1" baseline="0" dirty="0">
                          <a:solidFill>
                            <a:srgbClr val="0000CC"/>
                          </a:solidFill>
                          <a:latin typeface="+mj-lt"/>
                        </a:rPr>
                        <a:t>五</a:t>
                      </a:r>
                      <a:r>
                        <a:rPr lang="en-US" altLang="zh-TW" b="1" baseline="0" dirty="0">
                          <a:solidFill>
                            <a:srgbClr val="0000CC"/>
                          </a:solidFill>
                          <a:latin typeface="+mj-lt"/>
                        </a:rPr>
                        <a:t>)</a:t>
                      </a:r>
                      <a:endParaRPr lang="zh-TW" altLang="en-US" b="1" baseline="0" dirty="0">
                        <a:solidFill>
                          <a:srgbClr val="0000CC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baseline="0" dirty="0">
                          <a:solidFill>
                            <a:srgbClr val="0000CC"/>
                          </a:solidFill>
                          <a:latin typeface="+mj-lt"/>
                        </a:rPr>
                        <a:t>13:30-17:30</a:t>
                      </a:r>
                    </a:p>
                    <a:p>
                      <a:pPr algn="ctr"/>
                      <a:r>
                        <a:rPr lang="en-US" altLang="zh-TW" b="1" baseline="0" dirty="0">
                          <a:solidFill>
                            <a:srgbClr val="0000CC"/>
                          </a:solidFill>
                          <a:latin typeface="+mj-lt"/>
                        </a:rPr>
                        <a:t>(4</a:t>
                      </a:r>
                      <a:r>
                        <a:rPr lang="zh-TW" altLang="en-US" b="1" baseline="0" dirty="0">
                          <a:solidFill>
                            <a:srgbClr val="0000CC"/>
                          </a:solidFill>
                          <a:latin typeface="+mj-lt"/>
                        </a:rPr>
                        <a:t>小時</a:t>
                      </a:r>
                      <a:r>
                        <a:rPr lang="en-US" altLang="zh-TW" b="1" baseline="0" dirty="0">
                          <a:solidFill>
                            <a:srgbClr val="0000CC"/>
                          </a:solidFill>
                          <a:latin typeface="+mj-lt"/>
                        </a:rPr>
                        <a:t>)</a:t>
                      </a:r>
                      <a:endParaRPr lang="zh-TW" altLang="en-US" b="1" baseline="0" dirty="0">
                        <a:solidFill>
                          <a:srgbClr val="0000CC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baseline="0" dirty="0">
                          <a:solidFill>
                            <a:srgbClr val="0000CC"/>
                          </a:solidFill>
                        </a:rPr>
                        <a:t>起重機與吊掛作業人員在職教育訓練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baseline="0" dirty="0">
                          <a:solidFill>
                            <a:srgbClr val="0000CC"/>
                          </a:solidFill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點我報名</a:t>
                      </a:r>
                      <a:endParaRPr lang="zh-TW" altLang="en-US" b="1" baseline="0" dirty="0">
                        <a:solidFill>
                          <a:srgbClr val="0000CC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baseline="0" dirty="0">
                        <a:solidFill>
                          <a:srgbClr val="0000CC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188941"/>
                  </a:ext>
                </a:extLst>
              </a:tr>
            </a:tbl>
          </a:graphicData>
        </a:graphic>
      </p:graphicFrame>
      <p:sp>
        <p:nvSpPr>
          <p:cNvPr id="2" name="爆炸: 八角 1">
            <a:extLst>
              <a:ext uri="{FF2B5EF4-FFF2-40B4-BE49-F238E27FC236}">
                <a16:creationId xmlns:a16="http://schemas.microsoft.com/office/drawing/2014/main" id="{FCED7494-1A56-B4E1-0F2C-0A559330D0B2}"/>
              </a:ext>
            </a:extLst>
          </p:cNvPr>
          <p:cNvSpPr/>
          <p:nvPr/>
        </p:nvSpPr>
        <p:spPr>
          <a:xfrm rot="228217">
            <a:off x="9501617" y="696163"/>
            <a:ext cx="2583722" cy="1145528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免費課程</a:t>
            </a:r>
          </a:p>
        </p:txBody>
      </p:sp>
      <p:pic>
        <p:nvPicPr>
          <p:cNvPr id="5" name="圖形 4" descr="游標 以實心填滿">
            <a:extLst>
              <a:ext uri="{FF2B5EF4-FFF2-40B4-BE49-F238E27FC236}">
                <a16:creationId xmlns:a16="http://schemas.microsoft.com/office/drawing/2014/main" id="{20082E7F-56D1-0735-9080-C931D0F6A6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466467" y="4713829"/>
            <a:ext cx="376269" cy="376269"/>
          </a:xfrm>
          <a:prstGeom prst="rect">
            <a:avLst/>
          </a:prstGeom>
        </p:spPr>
      </p:pic>
      <p:sp>
        <p:nvSpPr>
          <p:cNvPr id="12" name="副標題 2">
            <a:extLst>
              <a:ext uri="{FF2B5EF4-FFF2-40B4-BE49-F238E27FC236}">
                <a16:creationId xmlns:a16="http://schemas.microsoft.com/office/drawing/2014/main" id="{24051354-88E1-C3AD-5DB8-ED70FF3918AF}"/>
              </a:ext>
            </a:extLst>
          </p:cNvPr>
          <p:cNvSpPr txBox="1">
            <a:spLocks/>
          </p:cNvSpPr>
          <p:nvPr/>
        </p:nvSpPr>
        <p:spPr>
          <a:xfrm>
            <a:off x="5217796" y="5334248"/>
            <a:ext cx="676596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如遇天災或不可抗力之因素導致無法開課，本會將另行安排日期並重新公告與通知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副標題 2">
            <a:extLst>
              <a:ext uri="{FF2B5EF4-FFF2-40B4-BE49-F238E27FC236}">
                <a16:creationId xmlns:a16="http://schemas.microsoft.com/office/drawing/2014/main" id="{01CD794F-9B20-8A16-F9A4-C695CDB22436}"/>
              </a:ext>
            </a:extLst>
          </p:cNvPr>
          <p:cNvSpPr txBox="1">
            <a:spLocks/>
          </p:cNvSpPr>
          <p:nvPr/>
        </p:nvSpPr>
        <p:spPr>
          <a:xfrm>
            <a:off x="29668" y="5513449"/>
            <a:ext cx="12162332" cy="86020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上課地點：雲林縣斗南鎮延平路二段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368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 聯絡電話：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(05)5954711#12</a:t>
            </a:r>
          </a:p>
          <a:p>
            <a:pPr marL="0" indent="0" defTabSz="893763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承辦人：白小姐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             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聯絡信箱：</a:t>
            </a:r>
            <a:r>
              <a:rPr lang="en-US" altLang="zh-TW" sz="2000" b="1" i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5954711@mail.isha.org.tw</a:t>
            </a:r>
          </a:p>
        </p:txBody>
      </p:sp>
      <p:pic>
        <p:nvPicPr>
          <p:cNvPr id="10" name="圖形 9" descr="有圖釘的地圖 以實心填滿">
            <a:extLst>
              <a:ext uri="{FF2B5EF4-FFF2-40B4-BE49-F238E27FC236}">
                <a16:creationId xmlns:a16="http://schemas.microsoft.com/office/drawing/2014/main" id="{DE676880-B25A-F454-9C62-4DC39A91BAD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24925" y="5553072"/>
            <a:ext cx="360000" cy="360000"/>
          </a:xfrm>
          <a:prstGeom prst="rect">
            <a:avLst/>
          </a:prstGeom>
        </p:spPr>
      </p:pic>
      <p:pic>
        <p:nvPicPr>
          <p:cNvPr id="13" name="圖形 12" descr="電話 以實心填滿">
            <a:extLst>
              <a:ext uri="{FF2B5EF4-FFF2-40B4-BE49-F238E27FC236}">
                <a16:creationId xmlns:a16="http://schemas.microsoft.com/office/drawing/2014/main" id="{8C333B38-C717-D7CB-FE6A-B712F59B18D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364160" y="5584027"/>
            <a:ext cx="360000" cy="360000"/>
          </a:xfrm>
          <a:prstGeom prst="rect">
            <a:avLst/>
          </a:prstGeom>
        </p:spPr>
      </p:pic>
      <p:pic>
        <p:nvPicPr>
          <p:cNvPr id="18" name="圖形 17" descr="客服中心 以實心填滿">
            <a:extLst>
              <a:ext uri="{FF2B5EF4-FFF2-40B4-BE49-F238E27FC236}">
                <a16:creationId xmlns:a16="http://schemas.microsoft.com/office/drawing/2014/main" id="{BF531EF3-3404-7E5E-F027-E46582C4D3F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24925" y="5925958"/>
            <a:ext cx="360000" cy="360000"/>
          </a:xfrm>
          <a:prstGeom prst="rect">
            <a:avLst/>
          </a:prstGeom>
        </p:spPr>
      </p:pic>
      <p:pic>
        <p:nvPicPr>
          <p:cNvPr id="19" name="圖形 18" descr="信箱 以實心填滿">
            <a:extLst>
              <a:ext uri="{FF2B5EF4-FFF2-40B4-BE49-F238E27FC236}">
                <a16:creationId xmlns:a16="http://schemas.microsoft.com/office/drawing/2014/main" id="{BFA462D8-6CAC-D704-953F-2F578A29482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364160" y="5943552"/>
            <a:ext cx="360000" cy="360000"/>
          </a:xfrm>
          <a:prstGeom prst="rect">
            <a:avLst/>
          </a:prstGeom>
        </p:spPr>
      </p:pic>
      <p:pic>
        <p:nvPicPr>
          <p:cNvPr id="23" name="圖片 22" descr="一張含有 樣式, 設計, 對稱, 布 的圖片&#10;&#10;AI 產生的內容可能不正確。">
            <a:extLst>
              <a:ext uri="{FF2B5EF4-FFF2-40B4-BE49-F238E27FC236}">
                <a16:creationId xmlns:a16="http://schemas.microsoft.com/office/drawing/2014/main" id="{AD7C7B66-6A61-288B-034C-A13387E0659A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0431" y="4450698"/>
            <a:ext cx="903992" cy="903992"/>
          </a:xfrm>
          <a:prstGeom prst="rect">
            <a:avLst/>
          </a:prstGeom>
        </p:spPr>
      </p:pic>
      <p:sp>
        <p:nvSpPr>
          <p:cNvPr id="20" name="副標題 2">
            <a:extLst>
              <a:ext uri="{FF2B5EF4-FFF2-40B4-BE49-F238E27FC236}">
                <a16:creationId xmlns:a16="http://schemas.microsoft.com/office/drawing/2014/main" id="{9C85BAB8-B1AE-5BCC-416F-C78D07E21ED0}"/>
              </a:ext>
            </a:extLst>
          </p:cNvPr>
          <p:cNvSpPr txBox="1">
            <a:spLocks/>
          </p:cNvSpPr>
          <p:nvPr/>
        </p:nvSpPr>
        <p:spPr>
          <a:xfrm>
            <a:off x="9596593" y="1750484"/>
            <a:ext cx="252389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名額有限 額滿為止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1993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8EC2BF-6BC5-7387-08BE-0852C8B0DB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625E3A3F-2218-BF13-0D6E-9B25258E55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52"/>
          <a:stretch/>
        </p:blipFill>
        <p:spPr bwMode="auto">
          <a:xfrm>
            <a:off x="1510579" y="6384485"/>
            <a:ext cx="532243" cy="482738"/>
          </a:xfrm>
          <a:prstGeom prst="rect">
            <a:avLst/>
          </a:prstGeom>
          <a:noFill/>
        </p:spPr>
      </p:pic>
      <p:pic>
        <p:nvPicPr>
          <p:cNvPr id="16" name="Picture 8" descr="C:\Users\cwj\Desktop\協會logo2.jpg.tif">
            <a:extLst>
              <a:ext uri="{FF2B5EF4-FFF2-40B4-BE49-F238E27FC236}">
                <a16:creationId xmlns:a16="http://schemas.microsoft.com/office/drawing/2014/main" id="{BC818FD3-5103-EACA-4F27-064BC8F84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11" y1="42574" x2="30033" y2="10891"/>
                        <a14:foregroundMark x1="5941" y1="42574" x2="18812" y2="16172"/>
                        <a14:foregroundMark x1="49835" y1="7921" x2="64026" y2="7261"/>
                        <a14:foregroundMark x1="41584" y1="7921" x2="50495" y2="12541"/>
                        <a14:foregroundMark x1="43564" y1="8581" x2="52145" y2="4290"/>
                        <a14:foregroundMark x1="33003" y1="32013" x2="65017" y2="61716"/>
                        <a14:foregroundMark x1="69307" y1="35314" x2="69307" y2="35314"/>
                        <a14:foregroundMark x1="62706" y1="41914" x2="66337" y2="61716"/>
                        <a14:foregroundMark x1="70297" y1="41914" x2="58086" y2="43564"/>
                        <a14:foregroundMark x1="67987" y1="35314" x2="56436" y2="38284"/>
                        <a14:foregroundMark x1="62706" y1="35974" x2="63366" y2="28383"/>
                        <a14:foregroundMark x1="36304" y1="39604" x2="36304" y2="39604"/>
                        <a14:foregroundMark x1="39274" y1="27723" x2="36304" y2="38284"/>
                        <a14:foregroundMark x1="33993" y1="41254" x2="24092" y2="41914"/>
                        <a14:foregroundMark x1="23432" y1="44224" x2="32343" y2="47855"/>
                        <a14:foregroundMark x1="32343" y1="44224" x2="44554" y2="47195"/>
                        <a14:foregroundMark x1="36304" y1="54125" x2="33993" y2="63036"/>
                        <a14:foregroundMark x1="35314" y1="65347" x2="42244" y2="62376"/>
                        <a14:foregroundMark x1="55776" y1="63036" x2="66997" y2="57756"/>
                        <a14:foregroundMark x1="54125" y1="26733" x2="54125" y2="26733"/>
                        <a14:foregroundMark x1="50495" y1="26733" x2="51155" y2="19142"/>
                        <a14:foregroundMark x1="47525" y1="25413" x2="48845" y2="30693"/>
                        <a14:foregroundMark x1="28713" y1="86469" x2="48845" y2="90429"/>
                        <a14:foregroundMark x1="46865" y1="90429" x2="54125" y2="92739"/>
                        <a14:foregroundMark x1="57426" y1="95710" x2="57426" y2="95710"/>
                        <a14:foregroundMark x1="70297" y1="91749" x2="70297" y2="91749"/>
                        <a14:foregroundMark x1="88449" y1="77558" x2="88449" y2="77558"/>
                        <a14:foregroundMark x1="86799" y1="33663" x2="86799" y2="33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83" y="6350705"/>
            <a:ext cx="512162" cy="51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副標題 2">
            <a:extLst>
              <a:ext uri="{FF2B5EF4-FFF2-40B4-BE49-F238E27FC236}">
                <a16:creationId xmlns:a16="http://schemas.microsoft.com/office/drawing/2014/main" id="{C76320F2-D754-9D0A-CEEB-760D3CCB1277}"/>
              </a:ext>
            </a:extLst>
          </p:cNvPr>
          <p:cNvSpPr txBox="1">
            <a:spLocks/>
          </p:cNvSpPr>
          <p:nvPr/>
        </p:nvSpPr>
        <p:spPr>
          <a:xfrm>
            <a:off x="7855192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社團法人中華民國工業安全衛生協會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915E884-0412-6413-563E-9B782CB667AD}"/>
              </a:ext>
            </a:extLst>
          </p:cNvPr>
          <p:cNvSpPr txBox="1">
            <a:spLocks/>
          </p:cNvSpPr>
          <p:nvPr/>
        </p:nvSpPr>
        <p:spPr>
          <a:xfrm>
            <a:off x="21336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主辦單位：</a:t>
            </a:r>
          </a:p>
        </p:txBody>
      </p:sp>
      <p:sp>
        <p:nvSpPr>
          <p:cNvPr id="11" name="副標題 2">
            <a:extLst>
              <a:ext uri="{FF2B5EF4-FFF2-40B4-BE49-F238E27FC236}">
                <a16:creationId xmlns:a16="http://schemas.microsoft.com/office/drawing/2014/main" id="{B872A61D-FAD6-36E3-CC8D-5DC0E5819731}"/>
              </a:ext>
            </a:extLst>
          </p:cNvPr>
          <p:cNvSpPr txBox="1">
            <a:spLocks/>
          </p:cNvSpPr>
          <p:nvPr/>
        </p:nvSpPr>
        <p:spPr>
          <a:xfrm>
            <a:off x="602573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執行單位：</a:t>
            </a:r>
          </a:p>
        </p:txBody>
      </p:sp>
      <p:sp>
        <p:nvSpPr>
          <p:cNvPr id="14" name="副標題 2">
            <a:extLst>
              <a:ext uri="{FF2B5EF4-FFF2-40B4-BE49-F238E27FC236}">
                <a16:creationId xmlns:a16="http://schemas.microsoft.com/office/drawing/2014/main" id="{3D760F38-7E2E-4C41-DDBA-F866958605DC}"/>
              </a:ext>
            </a:extLst>
          </p:cNvPr>
          <p:cNvSpPr txBox="1">
            <a:spLocks/>
          </p:cNvSpPr>
          <p:nvPr/>
        </p:nvSpPr>
        <p:spPr>
          <a:xfrm>
            <a:off x="320634" y="1249680"/>
            <a:ext cx="11550732" cy="273946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●課程名稱：機械設備源頭相關法令宣導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含安全評估相關規定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●主題內容：各類機械設備本質安全與源頭管理法令之介紹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●目的：強化產業落實機械設備源頭風險控管，提升職場整體安全水準，降低職災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●產業別：一般行業、營造業等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●對象：事業單位管理人員、採購相關人員、維護保養人員、現場作業人員、進口商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及製造商等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優先招生對象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；如具公務人員身份者可登錄終生學習時數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副標題 2">
            <a:extLst>
              <a:ext uri="{FF2B5EF4-FFF2-40B4-BE49-F238E27FC236}">
                <a16:creationId xmlns:a16="http://schemas.microsoft.com/office/drawing/2014/main" id="{5BA982C9-7526-8481-3F26-9B3388C35182}"/>
              </a:ext>
            </a:extLst>
          </p:cNvPr>
          <p:cNvSpPr txBox="1">
            <a:spLocks/>
          </p:cNvSpPr>
          <p:nvPr/>
        </p:nvSpPr>
        <p:spPr>
          <a:xfrm>
            <a:off x="859971" y="399087"/>
            <a:ext cx="10256462" cy="6909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年機械設備源頭管理法令制度之宣導活動</a:t>
            </a:r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台南職訓中心</a:t>
            </a:r>
            <a:r>
              <a:rPr lang="en-US" altLang="zh-TW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成功教室</a:t>
            </a:r>
            <a:r>
              <a:rPr lang="en-US" altLang="zh-TW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)-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 descr="一張含有 運輸, 挖土機, 建造裝備, 車輛 的圖片&#10;&#10;AI 產生的內容可能不正確。">
            <a:extLst>
              <a:ext uri="{FF2B5EF4-FFF2-40B4-BE49-F238E27FC236}">
                <a16:creationId xmlns:a16="http://schemas.microsoft.com/office/drawing/2014/main" id="{89518CA7-1166-16F0-12E1-320A0E9F9DB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61" b="89844" l="4395" r="92383">
                        <a14:foregroundMark x1="8789" y1="80176" x2="8789" y2="80176"/>
                        <a14:foregroundMark x1="7813" y1="87402" x2="7813" y2="87402"/>
                        <a14:foregroundMark x1="4492" y1="86816" x2="4492" y2="86816"/>
                        <a14:foregroundMark x1="91211" y1="76758" x2="91211" y2="76758"/>
                        <a14:foregroundMark x1="92383" y1="59961" x2="92383" y2="59961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941" y="2479559"/>
            <a:ext cx="1510353" cy="1510353"/>
          </a:xfrm>
          <a:prstGeom prst="rect">
            <a:avLst/>
          </a:prstGeom>
        </p:spPr>
      </p:pic>
      <p:pic>
        <p:nvPicPr>
          <p:cNvPr id="8" name="圖片 7" descr="一張含有 運輸, 車輛, 牽引機, 陸上交通工具 的圖片&#10;&#10;AI 產生的內容可能不正確。">
            <a:extLst>
              <a:ext uri="{FF2B5EF4-FFF2-40B4-BE49-F238E27FC236}">
                <a16:creationId xmlns:a16="http://schemas.microsoft.com/office/drawing/2014/main" id="{A3C4D86D-8D61-4150-429B-E84529341EF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61" b="89941" l="6152" r="89941">
                        <a14:foregroundMark x1="10254" y1="68262" x2="6690" y2="75814"/>
                        <a14:backgroundMark x1="19824" y1="44141" x2="19824" y2="44141"/>
                        <a14:backgroundMark x1="19824" y1="44629" x2="35938" y2="27344"/>
                        <a14:backgroundMark x1="35938" y1="27344" x2="47168" y2="24609"/>
                        <a14:backgroundMark x1="47168" y1="24609" x2="65820" y2="25684"/>
                        <a14:backgroundMark x1="65820" y1="25684" x2="70605" y2="30762"/>
                        <a14:backgroundMark x1="70605" y1="30762" x2="74902" y2="40137"/>
                        <a14:backgroundMark x1="74902" y1="40137" x2="81543" y2="45703"/>
                        <a14:backgroundMark x1="81543" y1="45703" x2="82227" y2="57520"/>
                        <a14:backgroundMark x1="82227" y1="57520" x2="78906" y2="70996"/>
                        <a14:backgroundMark x1="38770" y1="44043" x2="38281" y2="43066"/>
                        <a14:backgroundMark x1="65820" y1="38086" x2="65527" y2="42676"/>
                        <a14:backgroundMark x1="32227" y1="51074" x2="32227" y2="51074"/>
                        <a14:backgroundMark x1="18164" y1="86621" x2="92480" y2="68262"/>
                        <a14:backgroundMark x1="9724" y1="78802" x2="28027" y2="84277"/>
                        <a14:backgroundMark x1="28027" y1="84277" x2="36230" y2="81934"/>
                        <a14:backgroundMark x1="36230" y1="81934" x2="37012" y2="81445"/>
                        <a14:backgroundMark x1="3613" y1="76758" x2="9863" y2="79102"/>
                        <a14:backgroundMark x1="12988" y1="51563" x2="30078" y2="42969"/>
                        <a14:backgroundMark x1="30078" y1="42969" x2="37402" y2="32715"/>
                        <a14:backgroundMark x1="37402" y1="32715" x2="44629" y2="29297"/>
                        <a14:backgroundMark x1="44629" y1="29297" x2="56445" y2="29004"/>
                        <a14:backgroundMark x1="56445" y1="29004" x2="66113" y2="29102"/>
                        <a14:backgroundMark x1="66113" y1="29102" x2="74219" y2="35840"/>
                        <a14:backgroundMark x1="74219" y1="35840" x2="84473" y2="50977"/>
                        <a14:backgroundMark x1="84473" y1="50977" x2="91211" y2="35254"/>
                        <a14:backgroundMark x1="91211" y1="35254" x2="77246" y2="16797"/>
                        <a14:backgroundMark x1="77246" y1="16797" x2="33398" y2="12695"/>
                        <a14:backgroundMark x1="33398" y1="12695" x2="17871" y2="20801"/>
                        <a14:backgroundMark x1="17871" y1="20801" x2="9277" y2="34277"/>
                        <a14:backgroundMark x1="9277" y1="34277" x2="7520" y2="45605"/>
                        <a14:backgroundMark x1="7520" y1="45605" x2="11914" y2="51074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17247" y="-26339"/>
            <a:ext cx="1727826" cy="1727826"/>
          </a:xfrm>
          <a:prstGeom prst="rect">
            <a:avLst/>
          </a:prstGeom>
        </p:spPr>
      </p:pic>
      <p:sp>
        <p:nvSpPr>
          <p:cNvPr id="27" name="副標題 2">
            <a:extLst>
              <a:ext uri="{FF2B5EF4-FFF2-40B4-BE49-F238E27FC236}">
                <a16:creationId xmlns:a16="http://schemas.microsoft.com/office/drawing/2014/main" id="{4F3590E6-1A18-DFE1-3601-CF73400F25CD}"/>
              </a:ext>
            </a:extLst>
          </p:cNvPr>
          <p:cNvSpPr txBox="1">
            <a:spLocks/>
          </p:cNvSpPr>
          <p:nvPr/>
        </p:nvSpPr>
        <p:spPr>
          <a:xfrm>
            <a:off x="1942885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財團法人職業災害預防及重建中心</a:t>
            </a:r>
          </a:p>
        </p:txBody>
      </p:sp>
      <p:graphicFrame>
        <p:nvGraphicFramePr>
          <p:cNvPr id="32" name="表格 31">
            <a:extLst>
              <a:ext uri="{FF2B5EF4-FFF2-40B4-BE49-F238E27FC236}">
                <a16:creationId xmlns:a16="http://schemas.microsoft.com/office/drawing/2014/main" id="{35A6B698-773A-3D77-BAF7-4FAEC1AB7C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6848861"/>
              </p:ext>
            </p:extLst>
          </p:nvPr>
        </p:nvGraphicFramePr>
        <p:xfrm>
          <a:off x="157316" y="3881120"/>
          <a:ext cx="11857703" cy="14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7419">
                  <a:extLst>
                    <a:ext uri="{9D8B030D-6E8A-4147-A177-3AD203B41FA5}">
                      <a16:colId xmlns:a16="http://schemas.microsoft.com/office/drawing/2014/main" val="1232056173"/>
                    </a:ext>
                  </a:extLst>
                </a:gridCol>
                <a:gridCol w="1504336">
                  <a:extLst>
                    <a:ext uri="{9D8B030D-6E8A-4147-A177-3AD203B41FA5}">
                      <a16:colId xmlns:a16="http://schemas.microsoft.com/office/drawing/2014/main" val="3177158767"/>
                    </a:ext>
                  </a:extLst>
                </a:gridCol>
                <a:gridCol w="4866968">
                  <a:extLst>
                    <a:ext uri="{9D8B030D-6E8A-4147-A177-3AD203B41FA5}">
                      <a16:colId xmlns:a16="http://schemas.microsoft.com/office/drawing/2014/main" val="992260215"/>
                    </a:ext>
                  </a:extLst>
                </a:gridCol>
                <a:gridCol w="2969342">
                  <a:extLst>
                    <a:ext uri="{9D8B030D-6E8A-4147-A177-3AD203B41FA5}">
                      <a16:colId xmlns:a16="http://schemas.microsoft.com/office/drawing/2014/main" val="3303974975"/>
                    </a:ext>
                  </a:extLst>
                </a:gridCol>
                <a:gridCol w="1779638">
                  <a:extLst>
                    <a:ext uri="{9D8B030D-6E8A-4147-A177-3AD203B41FA5}">
                      <a16:colId xmlns:a16="http://schemas.microsoft.com/office/drawing/2014/main" val="1650781662"/>
                    </a:ext>
                  </a:extLst>
                </a:gridCol>
              </a:tblGrid>
              <a:tr h="390668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日期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時間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可登入時數課程</a:t>
                      </a:r>
                      <a:endParaRPr lang="en-US" altLang="zh-TW" dirty="0"/>
                    </a:p>
                    <a:p>
                      <a:pPr algn="ctr"/>
                      <a:r>
                        <a:rPr lang="en-US" altLang="zh-TW" sz="1200" dirty="0"/>
                        <a:t>(</a:t>
                      </a:r>
                      <a:r>
                        <a:rPr lang="zh-TW" altLang="en-US" sz="1200" dirty="0"/>
                        <a:t>欲登錄在職回訓時數者，請於報名時提供原結業證書或資格證明文件</a:t>
                      </a:r>
                      <a:r>
                        <a:rPr lang="en-US" altLang="zh-TW" sz="1200" dirty="0"/>
                        <a:t>)</a:t>
                      </a:r>
                      <a:endParaRPr lang="zh-TW" altLang="en-US" sz="1200" dirty="0"/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報名網址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報名</a:t>
                      </a:r>
                      <a:r>
                        <a:rPr lang="en-US" altLang="zh-TW" dirty="0"/>
                        <a:t>QR Code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016857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8/5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(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j-lt"/>
                        </a:rPr>
                        <a:t>二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13:00-17:00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(4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j-lt"/>
                        </a:rPr>
                        <a:t>小時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rgbClr val="0000CC"/>
                          </a:solidFill>
                        </a:rPr>
                        <a:t>堆高機操作人員安全衛生在職教育訓練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>
                          <a:solidFill>
                            <a:srgbClr val="0000CC"/>
                          </a:solidFill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https://reurl.cc/W0W479</a:t>
                      </a:r>
                      <a:endParaRPr lang="zh-TW" altLang="en-US" b="1" dirty="0">
                        <a:solidFill>
                          <a:srgbClr val="0000CC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0000CC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188941"/>
                  </a:ext>
                </a:extLst>
              </a:tr>
            </a:tbl>
          </a:graphicData>
        </a:graphic>
      </p:graphicFrame>
      <p:sp>
        <p:nvSpPr>
          <p:cNvPr id="2" name="爆炸: 八角 1">
            <a:extLst>
              <a:ext uri="{FF2B5EF4-FFF2-40B4-BE49-F238E27FC236}">
                <a16:creationId xmlns:a16="http://schemas.microsoft.com/office/drawing/2014/main" id="{FCED7494-1A56-B4E1-0F2C-0A559330D0B2}"/>
              </a:ext>
            </a:extLst>
          </p:cNvPr>
          <p:cNvSpPr/>
          <p:nvPr/>
        </p:nvSpPr>
        <p:spPr>
          <a:xfrm rot="375448">
            <a:off x="9530742" y="698237"/>
            <a:ext cx="2583722" cy="1145528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免費課程</a:t>
            </a:r>
          </a:p>
        </p:txBody>
      </p:sp>
      <p:sp>
        <p:nvSpPr>
          <p:cNvPr id="12" name="副標題 2">
            <a:extLst>
              <a:ext uri="{FF2B5EF4-FFF2-40B4-BE49-F238E27FC236}">
                <a16:creationId xmlns:a16="http://schemas.microsoft.com/office/drawing/2014/main" id="{24051354-88E1-C3AD-5DB8-ED70FF3918AF}"/>
              </a:ext>
            </a:extLst>
          </p:cNvPr>
          <p:cNvSpPr txBox="1">
            <a:spLocks/>
          </p:cNvSpPr>
          <p:nvPr/>
        </p:nvSpPr>
        <p:spPr>
          <a:xfrm>
            <a:off x="5228774" y="5264423"/>
            <a:ext cx="676596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如遇天災或不可抗力之因素導致無法開課，本會將另行安排日期並重新公告與通知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副標題 2">
            <a:extLst>
              <a:ext uri="{FF2B5EF4-FFF2-40B4-BE49-F238E27FC236}">
                <a16:creationId xmlns:a16="http://schemas.microsoft.com/office/drawing/2014/main" id="{C0292E59-CAC3-746C-5A17-24381BA6E144}"/>
              </a:ext>
            </a:extLst>
          </p:cNvPr>
          <p:cNvSpPr txBox="1">
            <a:spLocks/>
          </p:cNvSpPr>
          <p:nvPr/>
        </p:nvSpPr>
        <p:spPr>
          <a:xfrm>
            <a:off x="29668" y="5513449"/>
            <a:ext cx="12162332" cy="86020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上課地點：台南市中西區成功路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457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樓之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  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聯絡電話：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(06)2263010#36</a:t>
            </a:r>
          </a:p>
          <a:p>
            <a:pPr marL="0" indent="0" defTabSz="893763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承辦人：廖崇賢先生       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聯絡信箱：</a:t>
            </a:r>
            <a:r>
              <a:rPr lang="en-US" altLang="zh-TW" sz="2000" b="1" i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shaun66@mail.isha.org.tw</a:t>
            </a:r>
          </a:p>
        </p:txBody>
      </p:sp>
      <p:pic>
        <p:nvPicPr>
          <p:cNvPr id="13" name="圖形 12" descr="有圖釘的地圖 以實心填滿">
            <a:extLst>
              <a:ext uri="{FF2B5EF4-FFF2-40B4-BE49-F238E27FC236}">
                <a16:creationId xmlns:a16="http://schemas.microsoft.com/office/drawing/2014/main" id="{018DBB74-E6C0-9A21-264F-8B2F1C18405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24925" y="5553072"/>
            <a:ext cx="360000" cy="360000"/>
          </a:xfrm>
          <a:prstGeom prst="rect">
            <a:avLst/>
          </a:prstGeom>
        </p:spPr>
      </p:pic>
      <p:pic>
        <p:nvPicPr>
          <p:cNvPr id="18" name="圖形 17" descr="電話 以實心填滿">
            <a:extLst>
              <a:ext uri="{FF2B5EF4-FFF2-40B4-BE49-F238E27FC236}">
                <a16:creationId xmlns:a16="http://schemas.microsoft.com/office/drawing/2014/main" id="{9B3B41AF-CD9D-E795-1FC3-CFBE01360DA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364160" y="5584027"/>
            <a:ext cx="360000" cy="360000"/>
          </a:xfrm>
          <a:prstGeom prst="rect">
            <a:avLst/>
          </a:prstGeom>
        </p:spPr>
      </p:pic>
      <p:pic>
        <p:nvPicPr>
          <p:cNvPr id="19" name="圖形 18" descr="客服中心 以實心填滿">
            <a:extLst>
              <a:ext uri="{FF2B5EF4-FFF2-40B4-BE49-F238E27FC236}">
                <a16:creationId xmlns:a16="http://schemas.microsoft.com/office/drawing/2014/main" id="{8DA82990-3638-043C-A425-054EDF606F6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24925" y="5925958"/>
            <a:ext cx="360000" cy="360000"/>
          </a:xfrm>
          <a:prstGeom prst="rect">
            <a:avLst/>
          </a:prstGeom>
        </p:spPr>
      </p:pic>
      <p:pic>
        <p:nvPicPr>
          <p:cNvPr id="21" name="圖形 20" descr="信箱 以實心填滿">
            <a:extLst>
              <a:ext uri="{FF2B5EF4-FFF2-40B4-BE49-F238E27FC236}">
                <a16:creationId xmlns:a16="http://schemas.microsoft.com/office/drawing/2014/main" id="{50CD90F4-FA4B-860D-5B1C-1ADDB917C3A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364160" y="5943552"/>
            <a:ext cx="360000" cy="360000"/>
          </a:xfrm>
          <a:prstGeom prst="rect">
            <a:avLst/>
          </a:prstGeom>
        </p:spPr>
      </p:pic>
      <p:pic>
        <p:nvPicPr>
          <p:cNvPr id="25" name="圖片 24">
            <a:extLst>
              <a:ext uri="{FF2B5EF4-FFF2-40B4-BE49-F238E27FC236}">
                <a16:creationId xmlns:a16="http://schemas.microsoft.com/office/drawing/2014/main" id="{794FCB59-67C3-CE8F-9ED6-AC7A9FAC6367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316" y="4432842"/>
            <a:ext cx="880083" cy="880083"/>
          </a:xfrm>
          <a:prstGeom prst="rect">
            <a:avLst/>
          </a:prstGeom>
        </p:spPr>
      </p:pic>
      <p:sp>
        <p:nvSpPr>
          <p:cNvPr id="5" name="副標題 2">
            <a:extLst>
              <a:ext uri="{FF2B5EF4-FFF2-40B4-BE49-F238E27FC236}">
                <a16:creationId xmlns:a16="http://schemas.microsoft.com/office/drawing/2014/main" id="{1B666125-2CDB-5BF2-EAC6-6C1E17C114BD}"/>
              </a:ext>
            </a:extLst>
          </p:cNvPr>
          <p:cNvSpPr txBox="1">
            <a:spLocks/>
          </p:cNvSpPr>
          <p:nvPr/>
        </p:nvSpPr>
        <p:spPr>
          <a:xfrm>
            <a:off x="9560655" y="1757886"/>
            <a:ext cx="252389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名額有限 額滿為止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2822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6F5A75-664F-A1B6-3159-A59B9A2A86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10465E15-5F0D-B076-CFAA-857C9C8EDE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52"/>
          <a:stretch/>
        </p:blipFill>
        <p:spPr bwMode="auto">
          <a:xfrm>
            <a:off x="1510579" y="6384485"/>
            <a:ext cx="532243" cy="482738"/>
          </a:xfrm>
          <a:prstGeom prst="rect">
            <a:avLst/>
          </a:prstGeom>
          <a:noFill/>
        </p:spPr>
      </p:pic>
      <p:pic>
        <p:nvPicPr>
          <p:cNvPr id="16" name="Picture 8" descr="C:\Users\cwj\Desktop\協會logo2.jpg.tif">
            <a:extLst>
              <a:ext uri="{FF2B5EF4-FFF2-40B4-BE49-F238E27FC236}">
                <a16:creationId xmlns:a16="http://schemas.microsoft.com/office/drawing/2014/main" id="{43B5A005-F9D9-198D-0582-CB05D4186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11" y1="42574" x2="30033" y2="10891"/>
                        <a14:foregroundMark x1="5941" y1="42574" x2="18812" y2="16172"/>
                        <a14:foregroundMark x1="49835" y1="7921" x2="64026" y2="7261"/>
                        <a14:foregroundMark x1="41584" y1="7921" x2="50495" y2="12541"/>
                        <a14:foregroundMark x1="43564" y1="8581" x2="52145" y2="4290"/>
                        <a14:foregroundMark x1="33003" y1="32013" x2="65017" y2="61716"/>
                        <a14:foregroundMark x1="69307" y1="35314" x2="69307" y2="35314"/>
                        <a14:foregroundMark x1="62706" y1="41914" x2="66337" y2="61716"/>
                        <a14:foregroundMark x1="70297" y1="41914" x2="58086" y2="43564"/>
                        <a14:foregroundMark x1="67987" y1="35314" x2="56436" y2="38284"/>
                        <a14:foregroundMark x1="62706" y1="35974" x2="63366" y2="28383"/>
                        <a14:foregroundMark x1="36304" y1="39604" x2="36304" y2="39604"/>
                        <a14:foregroundMark x1="39274" y1="27723" x2="36304" y2="38284"/>
                        <a14:foregroundMark x1="33993" y1="41254" x2="24092" y2="41914"/>
                        <a14:foregroundMark x1="23432" y1="44224" x2="32343" y2="47855"/>
                        <a14:foregroundMark x1="32343" y1="44224" x2="44554" y2="47195"/>
                        <a14:foregroundMark x1="36304" y1="54125" x2="33993" y2="63036"/>
                        <a14:foregroundMark x1="35314" y1="65347" x2="42244" y2="62376"/>
                        <a14:foregroundMark x1="55776" y1="63036" x2="66997" y2="57756"/>
                        <a14:foregroundMark x1="54125" y1="26733" x2="54125" y2="26733"/>
                        <a14:foregroundMark x1="50495" y1="26733" x2="51155" y2="19142"/>
                        <a14:foregroundMark x1="47525" y1="25413" x2="48845" y2="30693"/>
                        <a14:foregroundMark x1="28713" y1="86469" x2="48845" y2="90429"/>
                        <a14:foregroundMark x1="46865" y1="90429" x2="54125" y2="92739"/>
                        <a14:foregroundMark x1="57426" y1="95710" x2="57426" y2="95710"/>
                        <a14:foregroundMark x1="70297" y1="91749" x2="70297" y2="91749"/>
                        <a14:foregroundMark x1="88449" y1="77558" x2="88449" y2="77558"/>
                        <a14:foregroundMark x1="86799" y1="33663" x2="86799" y2="33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83" y="6350705"/>
            <a:ext cx="512162" cy="51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副標題 2">
            <a:extLst>
              <a:ext uri="{FF2B5EF4-FFF2-40B4-BE49-F238E27FC236}">
                <a16:creationId xmlns:a16="http://schemas.microsoft.com/office/drawing/2014/main" id="{DBC09434-6B5F-7164-E977-892CE8B92236}"/>
              </a:ext>
            </a:extLst>
          </p:cNvPr>
          <p:cNvSpPr txBox="1">
            <a:spLocks/>
          </p:cNvSpPr>
          <p:nvPr/>
        </p:nvSpPr>
        <p:spPr>
          <a:xfrm>
            <a:off x="7855192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社團法人中華民國工業安全衛生協會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46E24E41-523E-2A30-33A9-231E76ED23BF}"/>
              </a:ext>
            </a:extLst>
          </p:cNvPr>
          <p:cNvSpPr txBox="1">
            <a:spLocks/>
          </p:cNvSpPr>
          <p:nvPr/>
        </p:nvSpPr>
        <p:spPr>
          <a:xfrm>
            <a:off x="21336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主辦單位：</a:t>
            </a:r>
          </a:p>
        </p:txBody>
      </p:sp>
      <p:sp>
        <p:nvSpPr>
          <p:cNvPr id="11" name="副標題 2">
            <a:extLst>
              <a:ext uri="{FF2B5EF4-FFF2-40B4-BE49-F238E27FC236}">
                <a16:creationId xmlns:a16="http://schemas.microsoft.com/office/drawing/2014/main" id="{0182D3B9-F1A3-177D-633D-A2471BE6B8A8}"/>
              </a:ext>
            </a:extLst>
          </p:cNvPr>
          <p:cNvSpPr txBox="1">
            <a:spLocks/>
          </p:cNvSpPr>
          <p:nvPr/>
        </p:nvSpPr>
        <p:spPr>
          <a:xfrm>
            <a:off x="602573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執行單位：</a:t>
            </a:r>
          </a:p>
        </p:txBody>
      </p:sp>
      <p:sp>
        <p:nvSpPr>
          <p:cNvPr id="14" name="副標題 2">
            <a:extLst>
              <a:ext uri="{FF2B5EF4-FFF2-40B4-BE49-F238E27FC236}">
                <a16:creationId xmlns:a16="http://schemas.microsoft.com/office/drawing/2014/main" id="{592C709C-B38C-4798-2C8F-EF86285F3F94}"/>
              </a:ext>
            </a:extLst>
          </p:cNvPr>
          <p:cNvSpPr txBox="1">
            <a:spLocks/>
          </p:cNvSpPr>
          <p:nvPr/>
        </p:nvSpPr>
        <p:spPr>
          <a:xfrm>
            <a:off x="320634" y="1249680"/>
            <a:ext cx="11550732" cy="273946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●課程名稱：機械設備源頭相關法令宣導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含安全評估相關規定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●主題內容：各類機械設備本質安全與源頭管理法令之介紹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●目的：強化產業落實機械設備源頭風險控管，提升職場整體安全水準，降低職災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●產業別：一般行業、營造業等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●對象：事業單位管理人員、採購相關人員、維護保養人員、現場作業人員、進口商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及製造商等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優先招生對象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；如具公務人員身份者可登錄終生學習時數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副標題 2">
            <a:extLst>
              <a:ext uri="{FF2B5EF4-FFF2-40B4-BE49-F238E27FC236}">
                <a16:creationId xmlns:a16="http://schemas.microsoft.com/office/drawing/2014/main" id="{C37CA431-FB2C-F20D-48BC-274682E23403}"/>
              </a:ext>
            </a:extLst>
          </p:cNvPr>
          <p:cNvSpPr txBox="1">
            <a:spLocks/>
          </p:cNvSpPr>
          <p:nvPr/>
        </p:nvSpPr>
        <p:spPr>
          <a:xfrm>
            <a:off x="859971" y="399087"/>
            <a:ext cx="10256462" cy="6909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年機械設備源頭管理法令制度之宣導活動</a:t>
            </a:r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高雄職訓中心</a:t>
            </a: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 descr="一張含有 運輸, 挖土機, 建造裝備, 車輛 的圖片&#10;&#10;AI 產生的內容可能不正確。">
            <a:extLst>
              <a:ext uri="{FF2B5EF4-FFF2-40B4-BE49-F238E27FC236}">
                <a16:creationId xmlns:a16="http://schemas.microsoft.com/office/drawing/2014/main" id="{F9D8ACCF-2A51-C619-79A3-081922E56F9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61" b="89844" l="4395" r="92383">
                        <a14:foregroundMark x1="8789" y1="80176" x2="8789" y2="80176"/>
                        <a14:foregroundMark x1="7813" y1="87402" x2="7813" y2="87402"/>
                        <a14:foregroundMark x1="4492" y1="86816" x2="4492" y2="86816"/>
                        <a14:foregroundMark x1="91211" y1="76758" x2="91211" y2="76758"/>
                        <a14:foregroundMark x1="92383" y1="59961" x2="92383" y2="59961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7" y="2196789"/>
            <a:ext cx="1510353" cy="1510353"/>
          </a:xfrm>
          <a:prstGeom prst="rect">
            <a:avLst/>
          </a:prstGeom>
        </p:spPr>
      </p:pic>
      <p:pic>
        <p:nvPicPr>
          <p:cNvPr id="8" name="圖片 7" descr="一張含有 運輸, 車輛, 牽引機, 陸上交通工具 的圖片&#10;&#10;AI 產生的內容可能不正確。">
            <a:extLst>
              <a:ext uri="{FF2B5EF4-FFF2-40B4-BE49-F238E27FC236}">
                <a16:creationId xmlns:a16="http://schemas.microsoft.com/office/drawing/2014/main" id="{F846B9C8-1149-36E4-C73C-2AEB16E704C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61" b="89941" l="6152" r="89941">
                        <a14:foregroundMark x1="10254" y1="68262" x2="6690" y2="75814"/>
                        <a14:backgroundMark x1="19824" y1="44141" x2="19824" y2="44141"/>
                        <a14:backgroundMark x1="19824" y1="44629" x2="35938" y2="27344"/>
                        <a14:backgroundMark x1="35938" y1="27344" x2="47168" y2="24609"/>
                        <a14:backgroundMark x1="47168" y1="24609" x2="65820" y2="25684"/>
                        <a14:backgroundMark x1="65820" y1="25684" x2="70605" y2="30762"/>
                        <a14:backgroundMark x1="70605" y1="30762" x2="74902" y2="40137"/>
                        <a14:backgroundMark x1="74902" y1="40137" x2="81543" y2="45703"/>
                        <a14:backgroundMark x1="81543" y1="45703" x2="82227" y2="57520"/>
                        <a14:backgroundMark x1="82227" y1="57520" x2="78906" y2="70996"/>
                        <a14:backgroundMark x1="38770" y1="44043" x2="38281" y2="43066"/>
                        <a14:backgroundMark x1="65820" y1="38086" x2="65527" y2="42676"/>
                        <a14:backgroundMark x1="32227" y1="51074" x2="32227" y2="51074"/>
                        <a14:backgroundMark x1="18164" y1="86621" x2="92480" y2="68262"/>
                        <a14:backgroundMark x1="9724" y1="78802" x2="28027" y2="84277"/>
                        <a14:backgroundMark x1="28027" y1="84277" x2="36230" y2="81934"/>
                        <a14:backgroundMark x1="36230" y1="81934" x2="37012" y2="81445"/>
                        <a14:backgroundMark x1="3613" y1="76758" x2="9863" y2="79102"/>
                        <a14:backgroundMark x1="12988" y1="51563" x2="30078" y2="42969"/>
                        <a14:backgroundMark x1="30078" y1="42969" x2="37402" y2="32715"/>
                        <a14:backgroundMark x1="37402" y1="32715" x2="44629" y2="29297"/>
                        <a14:backgroundMark x1="44629" y1="29297" x2="56445" y2="29004"/>
                        <a14:backgroundMark x1="56445" y1="29004" x2="66113" y2="29102"/>
                        <a14:backgroundMark x1="66113" y1="29102" x2="74219" y2="35840"/>
                        <a14:backgroundMark x1="74219" y1="35840" x2="84473" y2="50977"/>
                        <a14:backgroundMark x1="84473" y1="50977" x2="91211" y2="35254"/>
                        <a14:backgroundMark x1="91211" y1="35254" x2="77246" y2="16797"/>
                        <a14:backgroundMark x1="77246" y1="16797" x2="33398" y2="12695"/>
                        <a14:backgroundMark x1="33398" y1="12695" x2="17871" y2="20801"/>
                        <a14:backgroundMark x1="17871" y1="20801" x2="9277" y2="34277"/>
                        <a14:backgroundMark x1="9277" y1="34277" x2="7520" y2="45605"/>
                        <a14:backgroundMark x1="7520" y1="45605" x2="11914" y2="51074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17247" y="-26339"/>
            <a:ext cx="1727826" cy="1727826"/>
          </a:xfrm>
          <a:prstGeom prst="rect">
            <a:avLst/>
          </a:prstGeom>
        </p:spPr>
      </p:pic>
      <p:sp>
        <p:nvSpPr>
          <p:cNvPr id="27" name="副標題 2">
            <a:extLst>
              <a:ext uri="{FF2B5EF4-FFF2-40B4-BE49-F238E27FC236}">
                <a16:creationId xmlns:a16="http://schemas.microsoft.com/office/drawing/2014/main" id="{3781CD49-E531-387E-F3F3-9222E13837C2}"/>
              </a:ext>
            </a:extLst>
          </p:cNvPr>
          <p:cNvSpPr txBox="1">
            <a:spLocks/>
          </p:cNvSpPr>
          <p:nvPr/>
        </p:nvSpPr>
        <p:spPr>
          <a:xfrm>
            <a:off x="1942885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財團法人職業災害預防及重建中心</a:t>
            </a:r>
          </a:p>
        </p:txBody>
      </p:sp>
      <p:grpSp>
        <p:nvGrpSpPr>
          <p:cNvPr id="31" name="群組 30">
            <a:extLst>
              <a:ext uri="{FF2B5EF4-FFF2-40B4-BE49-F238E27FC236}">
                <a16:creationId xmlns:a16="http://schemas.microsoft.com/office/drawing/2014/main" id="{768BA6C1-F19E-3B3F-23FC-CA9D89332D14}"/>
              </a:ext>
            </a:extLst>
          </p:cNvPr>
          <p:cNvGrpSpPr/>
          <p:nvPr/>
        </p:nvGrpSpPr>
        <p:grpSpPr>
          <a:xfrm>
            <a:off x="29668" y="5513449"/>
            <a:ext cx="12162332" cy="860207"/>
            <a:chOff x="29669" y="4911652"/>
            <a:chExt cx="12162332" cy="860207"/>
          </a:xfrm>
        </p:grpSpPr>
        <p:sp>
          <p:nvSpPr>
            <p:cNvPr id="20" name="副標題 2">
              <a:extLst>
                <a:ext uri="{FF2B5EF4-FFF2-40B4-BE49-F238E27FC236}">
                  <a16:creationId xmlns:a16="http://schemas.microsoft.com/office/drawing/2014/main" id="{02686EF0-D052-E83B-42A9-043AFEB9B0C5}"/>
                </a:ext>
              </a:extLst>
            </p:cNvPr>
            <p:cNvSpPr txBox="1">
              <a:spLocks/>
            </p:cNvSpPr>
            <p:nvPr/>
          </p:nvSpPr>
          <p:spPr>
            <a:xfrm>
              <a:off x="29669" y="4911652"/>
              <a:ext cx="12162332" cy="860207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      上課地點：高雄市新興區中正三路</a:t>
              </a:r>
              <a:r>
                <a: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88</a:t>
              </a: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號</a:t>
              </a:r>
              <a:r>
                <a: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樓之</a:t>
              </a:r>
              <a:r>
                <a: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              </a:t>
              </a: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聯絡電話：</a:t>
              </a:r>
              <a:r>
                <a: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" panose="05000000000000000000" pitchFamily="2" charset="2"/>
                </a:rPr>
                <a:t> (07)311-7311</a:t>
              </a:r>
            </a:p>
            <a:p>
              <a:pPr marL="0" indent="0" defTabSz="893763"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" panose="05000000000000000000" pitchFamily="2" charset="2"/>
                </a:rPr>
                <a:t>          </a:t>
              </a: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承辦人：徐小姐、黃先生</a:t>
              </a:r>
              <a:r>
                <a: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                                               </a:t>
              </a: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聯絡信箱：</a:t>
              </a:r>
              <a:r>
                <a:rPr lang="en-US" altLang="zh-TW" sz="2000" b="1" i="0" dirty="0">
                  <a:effectLst/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mary@mail.isha.org.tw</a:t>
              </a:r>
            </a:p>
          </p:txBody>
        </p:sp>
        <p:pic>
          <p:nvPicPr>
            <p:cNvPr id="22" name="圖形 21" descr="有圖釘的地圖 以實心填滿">
              <a:extLst>
                <a:ext uri="{FF2B5EF4-FFF2-40B4-BE49-F238E27FC236}">
                  <a16:creationId xmlns:a16="http://schemas.microsoft.com/office/drawing/2014/main" id="{7722D71D-8A7E-C1A6-1E44-8E27D467C6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24926" y="4951275"/>
              <a:ext cx="360000" cy="360000"/>
            </a:xfrm>
            <a:prstGeom prst="rect">
              <a:avLst/>
            </a:prstGeom>
          </p:spPr>
        </p:pic>
        <p:pic>
          <p:nvPicPr>
            <p:cNvPr id="24" name="圖形 23" descr="電話 以實心填滿">
              <a:extLst>
                <a:ext uri="{FF2B5EF4-FFF2-40B4-BE49-F238E27FC236}">
                  <a16:creationId xmlns:a16="http://schemas.microsoft.com/office/drawing/2014/main" id="{CF480446-E54D-55A4-A09B-C81ED8F1DC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364161" y="4982230"/>
              <a:ext cx="360000" cy="360000"/>
            </a:xfrm>
            <a:prstGeom prst="rect">
              <a:avLst/>
            </a:prstGeom>
          </p:spPr>
        </p:pic>
        <p:pic>
          <p:nvPicPr>
            <p:cNvPr id="26" name="圖形 25" descr="客服中心 以實心填滿">
              <a:extLst>
                <a:ext uri="{FF2B5EF4-FFF2-40B4-BE49-F238E27FC236}">
                  <a16:creationId xmlns:a16="http://schemas.microsoft.com/office/drawing/2014/main" id="{90D10958-D3D6-C0D0-A9EB-A444B4A8D9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324926" y="5324161"/>
              <a:ext cx="360000" cy="360000"/>
            </a:xfrm>
            <a:prstGeom prst="rect">
              <a:avLst/>
            </a:prstGeom>
          </p:spPr>
        </p:pic>
        <p:pic>
          <p:nvPicPr>
            <p:cNvPr id="30" name="圖形 29" descr="信箱 以實心填滿">
              <a:extLst>
                <a:ext uri="{FF2B5EF4-FFF2-40B4-BE49-F238E27FC236}">
                  <a16:creationId xmlns:a16="http://schemas.microsoft.com/office/drawing/2014/main" id="{F82B978B-556B-B347-9AD5-68310AE012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6364161" y="5341755"/>
              <a:ext cx="360000" cy="360000"/>
            </a:xfrm>
            <a:prstGeom prst="rect">
              <a:avLst/>
            </a:prstGeom>
          </p:spPr>
        </p:pic>
      </p:grpSp>
      <p:graphicFrame>
        <p:nvGraphicFramePr>
          <p:cNvPr id="32" name="表格 31">
            <a:extLst>
              <a:ext uri="{FF2B5EF4-FFF2-40B4-BE49-F238E27FC236}">
                <a16:creationId xmlns:a16="http://schemas.microsoft.com/office/drawing/2014/main" id="{F0C46F4B-D110-C83D-957A-423CD126FE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5027036"/>
              </p:ext>
            </p:extLst>
          </p:nvPr>
        </p:nvGraphicFramePr>
        <p:xfrm>
          <a:off x="373719" y="3824405"/>
          <a:ext cx="11474230" cy="15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4560">
                  <a:extLst>
                    <a:ext uri="{9D8B030D-6E8A-4147-A177-3AD203B41FA5}">
                      <a16:colId xmlns:a16="http://schemas.microsoft.com/office/drawing/2014/main" val="1232056173"/>
                    </a:ext>
                  </a:extLst>
                </a:gridCol>
                <a:gridCol w="1566518">
                  <a:extLst>
                    <a:ext uri="{9D8B030D-6E8A-4147-A177-3AD203B41FA5}">
                      <a16:colId xmlns:a16="http://schemas.microsoft.com/office/drawing/2014/main" val="3177158767"/>
                    </a:ext>
                  </a:extLst>
                </a:gridCol>
                <a:gridCol w="4945625">
                  <a:extLst>
                    <a:ext uri="{9D8B030D-6E8A-4147-A177-3AD203B41FA5}">
                      <a16:colId xmlns:a16="http://schemas.microsoft.com/office/drawing/2014/main" val="992260215"/>
                    </a:ext>
                  </a:extLst>
                </a:gridCol>
                <a:gridCol w="2268313">
                  <a:extLst>
                    <a:ext uri="{9D8B030D-6E8A-4147-A177-3AD203B41FA5}">
                      <a16:colId xmlns:a16="http://schemas.microsoft.com/office/drawing/2014/main" val="3303974975"/>
                    </a:ext>
                  </a:extLst>
                </a:gridCol>
                <a:gridCol w="1809214">
                  <a:extLst>
                    <a:ext uri="{9D8B030D-6E8A-4147-A177-3AD203B41FA5}">
                      <a16:colId xmlns:a16="http://schemas.microsoft.com/office/drawing/2014/main" val="1650781662"/>
                    </a:ext>
                  </a:extLst>
                </a:gridCol>
              </a:tblGrid>
              <a:tr h="597695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日期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時間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可登入時數課程</a:t>
                      </a:r>
                      <a:endParaRPr lang="en-US" altLang="zh-TW" dirty="0"/>
                    </a:p>
                    <a:p>
                      <a:pPr algn="ctr"/>
                      <a:r>
                        <a:rPr lang="en-US" altLang="zh-TW" sz="1200" dirty="0"/>
                        <a:t>(</a:t>
                      </a:r>
                      <a:r>
                        <a:rPr lang="zh-TW" altLang="en-US" sz="1200" dirty="0"/>
                        <a:t>欲登錄在職回訓時數者，請於報名時提供原結業證書或資格證明文件</a:t>
                      </a:r>
                      <a:r>
                        <a:rPr lang="en-US" altLang="zh-TW" sz="1200" dirty="0"/>
                        <a:t>)</a:t>
                      </a:r>
                      <a:endParaRPr lang="zh-TW" altLang="en-US" sz="1200" dirty="0"/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報名網址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報名</a:t>
                      </a:r>
                      <a:r>
                        <a:rPr lang="en-US" altLang="zh-TW" dirty="0"/>
                        <a:t>QR Code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016857"/>
                  </a:ext>
                </a:extLst>
              </a:tr>
              <a:tr h="950305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  <a:ea typeface="+mj-ea"/>
                        </a:rPr>
                        <a:t>8/6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  <a:ea typeface="+mj-ea"/>
                        </a:rPr>
                        <a:t>(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n-lt"/>
                          <a:ea typeface="+mj-ea"/>
                        </a:rPr>
                        <a:t>三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  <a:ea typeface="+mj-ea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n-lt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  <a:ea typeface="+mj-ea"/>
                        </a:rPr>
                        <a:t>13:00-17:00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  <a:ea typeface="+mj-ea"/>
                        </a:rPr>
                        <a:t>(4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n-lt"/>
                          <a:ea typeface="+mj-ea"/>
                        </a:rPr>
                        <a:t>小時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  <a:ea typeface="+mj-ea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n-lt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baseline="0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+mn-ea"/>
                        </a:rPr>
                        <a:t>固定式起重機在職教育訓練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altLang="zh-TW" sz="1300" b="1" kern="1200" dirty="0">
                          <a:solidFill>
                            <a:srgbClr val="0000CC"/>
                          </a:solidFill>
                          <a:latin typeface="+mn-lt"/>
                          <a:ea typeface="+mj-ea"/>
                          <a:cs typeface="+mn-cs"/>
                          <a:hlinkClick r:id="rId1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https://isha.org.tw/Zdf70D</a:t>
                      </a:r>
                      <a:endParaRPr lang="zh-TW" altLang="en-US" sz="1300" b="1" kern="1200" dirty="0">
                        <a:solidFill>
                          <a:srgbClr val="0000CC"/>
                        </a:solidFill>
                        <a:latin typeface="+mn-lt"/>
                        <a:ea typeface="+mj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0000CC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188941"/>
                  </a:ext>
                </a:extLst>
              </a:tr>
            </a:tbl>
          </a:graphicData>
        </a:graphic>
      </p:graphicFrame>
      <p:sp>
        <p:nvSpPr>
          <p:cNvPr id="2" name="爆炸: 八角 1">
            <a:extLst>
              <a:ext uri="{FF2B5EF4-FFF2-40B4-BE49-F238E27FC236}">
                <a16:creationId xmlns:a16="http://schemas.microsoft.com/office/drawing/2014/main" id="{2E2B9828-E9D1-B70D-BD87-4B94074A7851}"/>
              </a:ext>
            </a:extLst>
          </p:cNvPr>
          <p:cNvSpPr/>
          <p:nvPr/>
        </p:nvSpPr>
        <p:spPr>
          <a:xfrm rot="470383">
            <a:off x="9520564" y="734089"/>
            <a:ext cx="2583722" cy="1145528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免費課程</a:t>
            </a:r>
          </a:p>
        </p:txBody>
      </p:sp>
      <p:sp>
        <p:nvSpPr>
          <p:cNvPr id="12" name="副標題 2">
            <a:extLst>
              <a:ext uri="{FF2B5EF4-FFF2-40B4-BE49-F238E27FC236}">
                <a16:creationId xmlns:a16="http://schemas.microsoft.com/office/drawing/2014/main" id="{F32C333C-F72D-5656-4816-5266E94B87EA}"/>
              </a:ext>
            </a:extLst>
          </p:cNvPr>
          <p:cNvSpPr txBox="1">
            <a:spLocks/>
          </p:cNvSpPr>
          <p:nvPr/>
        </p:nvSpPr>
        <p:spPr>
          <a:xfrm>
            <a:off x="5209341" y="5301286"/>
            <a:ext cx="676596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如遇天災或不可抗力之因素導致無法開課，本會將另行安排日期並重新公告與通知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副標題 2">
            <a:extLst>
              <a:ext uri="{FF2B5EF4-FFF2-40B4-BE49-F238E27FC236}">
                <a16:creationId xmlns:a16="http://schemas.microsoft.com/office/drawing/2014/main" id="{2B0D3368-48BA-5A88-E97C-4B40DF11F702}"/>
              </a:ext>
            </a:extLst>
          </p:cNvPr>
          <p:cNvSpPr txBox="1">
            <a:spLocks/>
          </p:cNvSpPr>
          <p:nvPr/>
        </p:nvSpPr>
        <p:spPr>
          <a:xfrm>
            <a:off x="9533777" y="1795419"/>
            <a:ext cx="252389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名額有限 額滿為止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0450476" y="4444030"/>
            <a:ext cx="1004105" cy="910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8241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286271-D28E-F809-A555-9E6B562CD3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26CA2F45-EB96-2123-E7D0-E87D7C00D5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52"/>
          <a:stretch/>
        </p:blipFill>
        <p:spPr bwMode="auto">
          <a:xfrm>
            <a:off x="1510579" y="6384485"/>
            <a:ext cx="532243" cy="482738"/>
          </a:xfrm>
          <a:prstGeom prst="rect">
            <a:avLst/>
          </a:prstGeom>
          <a:noFill/>
        </p:spPr>
      </p:pic>
      <p:pic>
        <p:nvPicPr>
          <p:cNvPr id="16" name="Picture 8" descr="C:\Users\cwj\Desktop\協會logo2.jpg.tif">
            <a:extLst>
              <a:ext uri="{FF2B5EF4-FFF2-40B4-BE49-F238E27FC236}">
                <a16:creationId xmlns:a16="http://schemas.microsoft.com/office/drawing/2014/main" id="{A85C2FCD-CFFA-125F-5C70-C48390F10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11" y1="42574" x2="30033" y2="10891"/>
                        <a14:foregroundMark x1="5941" y1="42574" x2="18812" y2="16172"/>
                        <a14:foregroundMark x1="49835" y1="7921" x2="64026" y2="7261"/>
                        <a14:foregroundMark x1="41584" y1="7921" x2="50495" y2="12541"/>
                        <a14:foregroundMark x1="43564" y1="8581" x2="52145" y2="4290"/>
                        <a14:foregroundMark x1="33003" y1="32013" x2="65017" y2="61716"/>
                        <a14:foregroundMark x1="69307" y1="35314" x2="69307" y2="35314"/>
                        <a14:foregroundMark x1="62706" y1="41914" x2="66337" y2="61716"/>
                        <a14:foregroundMark x1="70297" y1="41914" x2="58086" y2="43564"/>
                        <a14:foregroundMark x1="67987" y1="35314" x2="56436" y2="38284"/>
                        <a14:foregroundMark x1="62706" y1="35974" x2="63366" y2="28383"/>
                        <a14:foregroundMark x1="36304" y1="39604" x2="36304" y2="39604"/>
                        <a14:foregroundMark x1="39274" y1="27723" x2="36304" y2="38284"/>
                        <a14:foregroundMark x1="33993" y1="41254" x2="24092" y2="41914"/>
                        <a14:foregroundMark x1="23432" y1="44224" x2="32343" y2="47855"/>
                        <a14:foregroundMark x1="32343" y1="44224" x2="44554" y2="47195"/>
                        <a14:foregroundMark x1="36304" y1="54125" x2="33993" y2="63036"/>
                        <a14:foregroundMark x1="35314" y1="65347" x2="42244" y2="62376"/>
                        <a14:foregroundMark x1="55776" y1="63036" x2="66997" y2="57756"/>
                        <a14:foregroundMark x1="54125" y1="26733" x2="54125" y2="26733"/>
                        <a14:foregroundMark x1="50495" y1="26733" x2="51155" y2="19142"/>
                        <a14:foregroundMark x1="47525" y1="25413" x2="48845" y2="30693"/>
                        <a14:foregroundMark x1="28713" y1="86469" x2="48845" y2="90429"/>
                        <a14:foregroundMark x1="46865" y1="90429" x2="54125" y2="92739"/>
                        <a14:foregroundMark x1="57426" y1="95710" x2="57426" y2="95710"/>
                        <a14:foregroundMark x1="70297" y1="91749" x2="70297" y2="91749"/>
                        <a14:foregroundMark x1="88449" y1="77558" x2="88449" y2="77558"/>
                        <a14:foregroundMark x1="86799" y1="33663" x2="86799" y2="33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83" y="6350705"/>
            <a:ext cx="512162" cy="51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副標題 2">
            <a:extLst>
              <a:ext uri="{FF2B5EF4-FFF2-40B4-BE49-F238E27FC236}">
                <a16:creationId xmlns:a16="http://schemas.microsoft.com/office/drawing/2014/main" id="{A8ED24A6-558D-2F87-A192-30C72F872598}"/>
              </a:ext>
            </a:extLst>
          </p:cNvPr>
          <p:cNvSpPr txBox="1">
            <a:spLocks/>
          </p:cNvSpPr>
          <p:nvPr/>
        </p:nvSpPr>
        <p:spPr>
          <a:xfrm>
            <a:off x="7855192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社團法人中華民國工業安全衛生協會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269EF84C-AA26-CD46-B88B-F396044B46C8}"/>
              </a:ext>
            </a:extLst>
          </p:cNvPr>
          <p:cNvSpPr txBox="1">
            <a:spLocks/>
          </p:cNvSpPr>
          <p:nvPr/>
        </p:nvSpPr>
        <p:spPr>
          <a:xfrm>
            <a:off x="21336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主辦單位：</a:t>
            </a:r>
          </a:p>
        </p:txBody>
      </p:sp>
      <p:sp>
        <p:nvSpPr>
          <p:cNvPr id="11" name="副標題 2">
            <a:extLst>
              <a:ext uri="{FF2B5EF4-FFF2-40B4-BE49-F238E27FC236}">
                <a16:creationId xmlns:a16="http://schemas.microsoft.com/office/drawing/2014/main" id="{E90A0979-EF06-0456-5B1C-9C97D1755952}"/>
              </a:ext>
            </a:extLst>
          </p:cNvPr>
          <p:cNvSpPr txBox="1">
            <a:spLocks/>
          </p:cNvSpPr>
          <p:nvPr/>
        </p:nvSpPr>
        <p:spPr>
          <a:xfrm>
            <a:off x="602573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執行單位：</a:t>
            </a:r>
          </a:p>
        </p:txBody>
      </p:sp>
      <p:sp>
        <p:nvSpPr>
          <p:cNvPr id="14" name="副標題 2">
            <a:extLst>
              <a:ext uri="{FF2B5EF4-FFF2-40B4-BE49-F238E27FC236}">
                <a16:creationId xmlns:a16="http://schemas.microsoft.com/office/drawing/2014/main" id="{59D46119-AA0D-0CEC-0494-61DB5F1553CA}"/>
              </a:ext>
            </a:extLst>
          </p:cNvPr>
          <p:cNvSpPr txBox="1">
            <a:spLocks/>
          </p:cNvSpPr>
          <p:nvPr/>
        </p:nvSpPr>
        <p:spPr>
          <a:xfrm>
            <a:off x="320634" y="1249680"/>
            <a:ext cx="11550732" cy="273946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●課程名稱：機械設備源頭相關法令宣導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含安全評估相關規定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●主題內容：各類機械設備本質安全與源頭管理法令之介紹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●目的：強化產業落實機械設備源頭風險控管，提升職場整體安全水準，降低職災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●產業別：一般行業、營造業等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●對象：事業單位管理人員、採購相關人員、維護保養人員、現場作業人員、進口商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及製造商等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優先招生對象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；如具公務人員身份者可登錄終生學習時數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副標題 2">
            <a:extLst>
              <a:ext uri="{FF2B5EF4-FFF2-40B4-BE49-F238E27FC236}">
                <a16:creationId xmlns:a16="http://schemas.microsoft.com/office/drawing/2014/main" id="{2E03C739-55B4-025E-096C-1B4EE3BEE40C}"/>
              </a:ext>
            </a:extLst>
          </p:cNvPr>
          <p:cNvSpPr txBox="1">
            <a:spLocks/>
          </p:cNvSpPr>
          <p:nvPr/>
        </p:nvSpPr>
        <p:spPr>
          <a:xfrm>
            <a:off x="859971" y="399087"/>
            <a:ext cx="10256462" cy="6909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年機械設備源頭管理法令制度之宣導活動</a:t>
            </a:r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高雄職訓中心</a:t>
            </a: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 descr="一張含有 運輸, 挖土機, 建造裝備, 車輛 的圖片&#10;&#10;AI 產生的內容可能不正確。">
            <a:extLst>
              <a:ext uri="{FF2B5EF4-FFF2-40B4-BE49-F238E27FC236}">
                <a16:creationId xmlns:a16="http://schemas.microsoft.com/office/drawing/2014/main" id="{A2225B2D-02F8-02FF-3558-3EB997B0DE3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61" b="89844" l="4395" r="92383">
                        <a14:foregroundMark x1="8789" y1="80176" x2="8789" y2="80176"/>
                        <a14:foregroundMark x1="7813" y1="87402" x2="7813" y2="87402"/>
                        <a14:foregroundMark x1="4492" y1="86816" x2="4492" y2="86816"/>
                        <a14:foregroundMark x1="91211" y1="76758" x2="91211" y2="76758"/>
                        <a14:foregroundMark x1="92383" y1="59961" x2="92383" y2="59961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941" y="2469727"/>
            <a:ext cx="1510353" cy="1510353"/>
          </a:xfrm>
          <a:prstGeom prst="rect">
            <a:avLst/>
          </a:prstGeom>
        </p:spPr>
      </p:pic>
      <p:pic>
        <p:nvPicPr>
          <p:cNvPr id="8" name="圖片 7" descr="一張含有 運輸, 車輛, 牽引機, 陸上交通工具 的圖片&#10;&#10;AI 產生的內容可能不正確。">
            <a:extLst>
              <a:ext uri="{FF2B5EF4-FFF2-40B4-BE49-F238E27FC236}">
                <a16:creationId xmlns:a16="http://schemas.microsoft.com/office/drawing/2014/main" id="{7942AFC0-CADA-F0CE-15A6-CC7DF7032D0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61" b="89941" l="6152" r="89941">
                        <a14:foregroundMark x1="10254" y1="68262" x2="6690" y2="75814"/>
                        <a14:backgroundMark x1="19824" y1="44141" x2="19824" y2="44141"/>
                        <a14:backgroundMark x1="19824" y1="44629" x2="35938" y2="27344"/>
                        <a14:backgroundMark x1="35938" y1="27344" x2="47168" y2="24609"/>
                        <a14:backgroundMark x1="47168" y1="24609" x2="65820" y2="25684"/>
                        <a14:backgroundMark x1="65820" y1="25684" x2="70605" y2="30762"/>
                        <a14:backgroundMark x1="70605" y1="30762" x2="74902" y2="40137"/>
                        <a14:backgroundMark x1="74902" y1="40137" x2="81543" y2="45703"/>
                        <a14:backgroundMark x1="81543" y1="45703" x2="82227" y2="57520"/>
                        <a14:backgroundMark x1="82227" y1="57520" x2="78906" y2="70996"/>
                        <a14:backgroundMark x1="38770" y1="44043" x2="38281" y2="43066"/>
                        <a14:backgroundMark x1="65820" y1="38086" x2="65527" y2="42676"/>
                        <a14:backgroundMark x1="32227" y1="51074" x2="32227" y2="51074"/>
                        <a14:backgroundMark x1="18164" y1="86621" x2="92480" y2="68262"/>
                        <a14:backgroundMark x1="9724" y1="78802" x2="28027" y2="84277"/>
                        <a14:backgroundMark x1="28027" y1="84277" x2="36230" y2="81934"/>
                        <a14:backgroundMark x1="36230" y1="81934" x2="37012" y2="81445"/>
                        <a14:backgroundMark x1="3613" y1="76758" x2="9863" y2="79102"/>
                        <a14:backgroundMark x1="12988" y1="51563" x2="30078" y2="42969"/>
                        <a14:backgroundMark x1="30078" y1="42969" x2="37402" y2="32715"/>
                        <a14:backgroundMark x1="37402" y1="32715" x2="44629" y2="29297"/>
                        <a14:backgroundMark x1="44629" y1="29297" x2="56445" y2="29004"/>
                        <a14:backgroundMark x1="56445" y1="29004" x2="66113" y2="29102"/>
                        <a14:backgroundMark x1="66113" y1="29102" x2="74219" y2="35840"/>
                        <a14:backgroundMark x1="74219" y1="35840" x2="84473" y2="50977"/>
                        <a14:backgroundMark x1="84473" y1="50977" x2="91211" y2="35254"/>
                        <a14:backgroundMark x1="91211" y1="35254" x2="77246" y2="16797"/>
                        <a14:backgroundMark x1="77246" y1="16797" x2="33398" y2="12695"/>
                        <a14:backgroundMark x1="33398" y1="12695" x2="17871" y2="20801"/>
                        <a14:backgroundMark x1="17871" y1="20801" x2="9277" y2="34277"/>
                        <a14:backgroundMark x1="9277" y1="34277" x2="7520" y2="45605"/>
                        <a14:backgroundMark x1="7520" y1="45605" x2="11914" y2="51074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17247" y="-26339"/>
            <a:ext cx="1727826" cy="1727826"/>
          </a:xfrm>
          <a:prstGeom prst="rect">
            <a:avLst/>
          </a:prstGeom>
        </p:spPr>
      </p:pic>
      <p:sp>
        <p:nvSpPr>
          <p:cNvPr id="27" name="副標題 2">
            <a:extLst>
              <a:ext uri="{FF2B5EF4-FFF2-40B4-BE49-F238E27FC236}">
                <a16:creationId xmlns:a16="http://schemas.microsoft.com/office/drawing/2014/main" id="{B1DDA698-A803-C1B9-EF1B-4A913E9E59F4}"/>
              </a:ext>
            </a:extLst>
          </p:cNvPr>
          <p:cNvSpPr txBox="1">
            <a:spLocks/>
          </p:cNvSpPr>
          <p:nvPr/>
        </p:nvSpPr>
        <p:spPr>
          <a:xfrm>
            <a:off x="1942885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財團法人職業災害預防及重建中心</a:t>
            </a:r>
          </a:p>
        </p:txBody>
      </p:sp>
      <p:grpSp>
        <p:nvGrpSpPr>
          <p:cNvPr id="31" name="群組 30">
            <a:extLst>
              <a:ext uri="{FF2B5EF4-FFF2-40B4-BE49-F238E27FC236}">
                <a16:creationId xmlns:a16="http://schemas.microsoft.com/office/drawing/2014/main" id="{FEBD4C68-5CF0-D723-A5C7-7C1F0BF2C0AC}"/>
              </a:ext>
            </a:extLst>
          </p:cNvPr>
          <p:cNvGrpSpPr/>
          <p:nvPr/>
        </p:nvGrpSpPr>
        <p:grpSpPr>
          <a:xfrm>
            <a:off x="29668" y="5513449"/>
            <a:ext cx="12162332" cy="860207"/>
            <a:chOff x="29669" y="4911652"/>
            <a:chExt cx="12162332" cy="860207"/>
          </a:xfrm>
        </p:grpSpPr>
        <p:sp>
          <p:nvSpPr>
            <p:cNvPr id="20" name="副標題 2">
              <a:extLst>
                <a:ext uri="{FF2B5EF4-FFF2-40B4-BE49-F238E27FC236}">
                  <a16:creationId xmlns:a16="http://schemas.microsoft.com/office/drawing/2014/main" id="{734038F6-1409-A8B5-A49F-3DA53E9C4366}"/>
                </a:ext>
              </a:extLst>
            </p:cNvPr>
            <p:cNvSpPr txBox="1">
              <a:spLocks/>
            </p:cNvSpPr>
            <p:nvPr/>
          </p:nvSpPr>
          <p:spPr>
            <a:xfrm>
              <a:off x="29669" y="4911652"/>
              <a:ext cx="12162332" cy="860207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      上課地點：高雄市新興區中正三路</a:t>
              </a:r>
              <a:r>
                <a: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88</a:t>
              </a: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號</a:t>
              </a:r>
              <a:r>
                <a: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樓之</a:t>
              </a:r>
              <a:r>
                <a: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              </a:t>
              </a: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聯絡電話：</a:t>
              </a:r>
              <a:r>
                <a: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" panose="05000000000000000000" pitchFamily="2" charset="2"/>
                </a:rPr>
                <a:t> (07)311-7311</a:t>
              </a:r>
            </a:p>
            <a:p>
              <a:pPr marL="0" indent="0" defTabSz="893763"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" panose="05000000000000000000" pitchFamily="2" charset="2"/>
                </a:rPr>
                <a:t>          </a:t>
              </a: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承辦人：徐小姐、黃先生</a:t>
              </a:r>
              <a:r>
                <a: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                                               </a:t>
              </a: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聯絡信箱：</a:t>
              </a:r>
              <a:r>
                <a:rPr lang="en-US" altLang="zh-TW" sz="2000" b="1" i="0" dirty="0">
                  <a:effectLst/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mary@mail.isha.org.tw</a:t>
              </a:r>
            </a:p>
          </p:txBody>
        </p:sp>
        <p:pic>
          <p:nvPicPr>
            <p:cNvPr id="22" name="圖形 21" descr="有圖釘的地圖 以實心填滿">
              <a:extLst>
                <a:ext uri="{FF2B5EF4-FFF2-40B4-BE49-F238E27FC236}">
                  <a16:creationId xmlns:a16="http://schemas.microsoft.com/office/drawing/2014/main" id="{F54FDF4E-E6DC-BE05-63A4-DB3404C6FB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24926" y="4951275"/>
              <a:ext cx="360000" cy="360000"/>
            </a:xfrm>
            <a:prstGeom prst="rect">
              <a:avLst/>
            </a:prstGeom>
          </p:spPr>
        </p:pic>
        <p:pic>
          <p:nvPicPr>
            <p:cNvPr id="24" name="圖形 23" descr="電話 以實心填滿">
              <a:extLst>
                <a:ext uri="{FF2B5EF4-FFF2-40B4-BE49-F238E27FC236}">
                  <a16:creationId xmlns:a16="http://schemas.microsoft.com/office/drawing/2014/main" id="{59CCC235-22FA-B470-D098-C652CD769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364161" y="4982230"/>
              <a:ext cx="360000" cy="360000"/>
            </a:xfrm>
            <a:prstGeom prst="rect">
              <a:avLst/>
            </a:prstGeom>
          </p:spPr>
        </p:pic>
        <p:pic>
          <p:nvPicPr>
            <p:cNvPr id="26" name="圖形 25" descr="客服中心 以實心填滿">
              <a:extLst>
                <a:ext uri="{FF2B5EF4-FFF2-40B4-BE49-F238E27FC236}">
                  <a16:creationId xmlns:a16="http://schemas.microsoft.com/office/drawing/2014/main" id="{4CBDEFC6-53A8-7C70-B18A-0D42BF7C96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324926" y="5324161"/>
              <a:ext cx="360000" cy="360000"/>
            </a:xfrm>
            <a:prstGeom prst="rect">
              <a:avLst/>
            </a:prstGeom>
          </p:spPr>
        </p:pic>
        <p:pic>
          <p:nvPicPr>
            <p:cNvPr id="30" name="圖形 29" descr="信箱 以實心填滿">
              <a:extLst>
                <a:ext uri="{FF2B5EF4-FFF2-40B4-BE49-F238E27FC236}">
                  <a16:creationId xmlns:a16="http://schemas.microsoft.com/office/drawing/2014/main" id="{FCBE44EE-FFB9-5889-D375-7E81E5B709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6364161" y="5341755"/>
              <a:ext cx="360000" cy="360000"/>
            </a:xfrm>
            <a:prstGeom prst="rect">
              <a:avLst/>
            </a:prstGeom>
          </p:spPr>
        </p:pic>
      </p:grpSp>
      <p:graphicFrame>
        <p:nvGraphicFramePr>
          <p:cNvPr id="32" name="表格 31">
            <a:extLst>
              <a:ext uri="{FF2B5EF4-FFF2-40B4-BE49-F238E27FC236}">
                <a16:creationId xmlns:a16="http://schemas.microsoft.com/office/drawing/2014/main" id="{CE87470D-48FA-3B70-088F-E4DBB00B04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2174761"/>
              </p:ext>
            </p:extLst>
          </p:nvPr>
        </p:nvGraphicFramePr>
        <p:xfrm>
          <a:off x="351116" y="3881120"/>
          <a:ext cx="11474230" cy="14403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27">
                  <a:extLst>
                    <a:ext uri="{9D8B030D-6E8A-4147-A177-3AD203B41FA5}">
                      <a16:colId xmlns:a16="http://schemas.microsoft.com/office/drawing/2014/main" val="1232056173"/>
                    </a:ext>
                  </a:extLst>
                </a:gridCol>
                <a:gridCol w="1516037">
                  <a:extLst>
                    <a:ext uri="{9D8B030D-6E8A-4147-A177-3AD203B41FA5}">
                      <a16:colId xmlns:a16="http://schemas.microsoft.com/office/drawing/2014/main" val="3177158767"/>
                    </a:ext>
                  </a:extLst>
                </a:gridCol>
                <a:gridCol w="4862707">
                  <a:extLst>
                    <a:ext uri="{9D8B030D-6E8A-4147-A177-3AD203B41FA5}">
                      <a16:colId xmlns:a16="http://schemas.microsoft.com/office/drawing/2014/main" val="992260215"/>
                    </a:ext>
                  </a:extLst>
                </a:gridCol>
                <a:gridCol w="2248846">
                  <a:extLst>
                    <a:ext uri="{9D8B030D-6E8A-4147-A177-3AD203B41FA5}">
                      <a16:colId xmlns:a16="http://schemas.microsoft.com/office/drawing/2014/main" val="3303974975"/>
                    </a:ext>
                  </a:extLst>
                </a:gridCol>
                <a:gridCol w="1838513">
                  <a:extLst>
                    <a:ext uri="{9D8B030D-6E8A-4147-A177-3AD203B41FA5}">
                      <a16:colId xmlns:a16="http://schemas.microsoft.com/office/drawing/2014/main" val="16507816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日期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時間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可登入時數課程</a:t>
                      </a:r>
                      <a:endParaRPr lang="en-US" altLang="zh-TW" dirty="0"/>
                    </a:p>
                    <a:p>
                      <a:pPr algn="ctr"/>
                      <a:r>
                        <a:rPr lang="en-US" altLang="zh-TW" sz="1200" dirty="0"/>
                        <a:t>(</a:t>
                      </a:r>
                      <a:r>
                        <a:rPr lang="zh-TW" altLang="en-US" sz="1200" dirty="0"/>
                        <a:t>欲登錄在職回訓時數者，請於報名時提供原結業證書或資格證明文件</a:t>
                      </a:r>
                      <a:r>
                        <a:rPr lang="en-US" altLang="zh-TW" sz="1200" dirty="0"/>
                        <a:t>)</a:t>
                      </a:r>
                      <a:endParaRPr lang="zh-TW" altLang="en-US" sz="1200" dirty="0"/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報名網址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報名</a:t>
                      </a:r>
                      <a:r>
                        <a:rPr lang="en-US" altLang="zh-TW" dirty="0"/>
                        <a:t>QR Code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016857"/>
                  </a:ext>
                </a:extLst>
              </a:tr>
              <a:tr h="891697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</a:rPr>
                        <a:t>8/7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</a:rPr>
                        <a:t>(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n-lt"/>
                        </a:rPr>
                        <a:t>四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  <a:ea typeface="+mj-ea"/>
                        </a:rPr>
                        <a:t>13:00-17:00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  <a:ea typeface="+mj-ea"/>
                        </a:rPr>
                        <a:t>(4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n-lt"/>
                          <a:ea typeface="+mj-ea"/>
                        </a:rPr>
                        <a:t>小時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  <a:ea typeface="+mj-ea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n-lt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baseline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+mn-ea"/>
                        </a:rPr>
                        <a:t>堆高機在職</a:t>
                      </a:r>
                      <a:r>
                        <a:rPr lang="zh-TW" altLang="en-US" b="1" baseline="0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+mn-ea"/>
                        </a:rPr>
                        <a:t>教育訓練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300" b="1" i="0" u="none" strike="noStrike" kern="1200" dirty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  <a:hlinkClick r:id="rId1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https://isha.org.tw/xIYafO</a:t>
                      </a:r>
                      <a:endParaRPr lang="zh-TW" altLang="en-US" sz="1300" b="1" dirty="0">
                        <a:solidFill>
                          <a:srgbClr val="0000CC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0000CC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188941"/>
                  </a:ext>
                </a:extLst>
              </a:tr>
            </a:tbl>
          </a:graphicData>
        </a:graphic>
      </p:graphicFrame>
      <p:sp>
        <p:nvSpPr>
          <p:cNvPr id="2" name="爆炸: 八角 1">
            <a:extLst>
              <a:ext uri="{FF2B5EF4-FFF2-40B4-BE49-F238E27FC236}">
                <a16:creationId xmlns:a16="http://schemas.microsoft.com/office/drawing/2014/main" id="{1E7BF00B-AEC4-5400-1B09-6679989211FA}"/>
              </a:ext>
            </a:extLst>
          </p:cNvPr>
          <p:cNvSpPr/>
          <p:nvPr/>
        </p:nvSpPr>
        <p:spPr>
          <a:xfrm rot="236140">
            <a:off x="9572011" y="696748"/>
            <a:ext cx="2583722" cy="1145528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免費課程</a:t>
            </a:r>
          </a:p>
        </p:txBody>
      </p:sp>
      <p:sp>
        <p:nvSpPr>
          <p:cNvPr id="12" name="副標題 2">
            <a:extLst>
              <a:ext uri="{FF2B5EF4-FFF2-40B4-BE49-F238E27FC236}">
                <a16:creationId xmlns:a16="http://schemas.microsoft.com/office/drawing/2014/main" id="{CF93FC23-B014-B55C-EFAD-C745BADCC7F4}"/>
              </a:ext>
            </a:extLst>
          </p:cNvPr>
          <p:cNvSpPr txBox="1">
            <a:spLocks/>
          </p:cNvSpPr>
          <p:nvPr/>
        </p:nvSpPr>
        <p:spPr>
          <a:xfrm>
            <a:off x="5179844" y="5240508"/>
            <a:ext cx="676596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如遇天災或不可抗力之因素導致無法開課，本會將另行安排日期並重新公告與通知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副標題 2">
            <a:extLst>
              <a:ext uri="{FF2B5EF4-FFF2-40B4-BE49-F238E27FC236}">
                <a16:creationId xmlns:a16="http://schemas.microsoft.com/office/drawing/2014/main" id="{17BA322E-62AC-5FC5-3F66-45AF8EF094D6}"/>
              </a:ext>
            </a:extLst>
          </p:cNvPr>
          <p:cNvSpPr txBox="1">
            <a:spLocks/>
          </p:cNvSpPr>
          <p:nvPr/>
        </p:nvSpPr>
        <p:spPr>
          <a:xfrm>
            <a:off x="9601924" y="1772790"/>
            <a:ext cx="252389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名額有限 額滿為止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0558046" y="4453132"/>
            <a:ext cx="860207" cy="860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6069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0ED23E-8F0F-2D0E-78D9-10FE9EB440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CFB785F6-80EA-3746-D67C-7474FC67B1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52"/>
          <a:stretch/>
        </p:blipFill>
        <p:spPr bwMode="auto">
          <a:xfrm>
            <a:off x="1510579" y="6384485"/>
            <a:ext cx="532243" cy="482738"/>
          </a:xfrm>
          <a:prstGeom prst="rect">
            <a:avLst/>
          </a:prstGeom>
          <a:noFill/>
        </p:spPr>
      </p:pic>
      <p:pic>
        <p:nvPicPr>
          <p:cNvPr id="16" name="Picture 8" descr="C:\Users\cwj\Desktop\協會logo2.jpg.tif">
            <a:extLst>
              <a:ext uri="{FF2B5EF4-FFF2-40B4-BE49-F238E27FC236}">
                <a16:creationId xmlns:a16="http://schemas.microsoft.com/office/drawing/2014/main" id="{7FC50A2F-91C7-A6EF-B767-C0AAADECF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11" y1="42574" x2="30033" y2="10891"/>
                        <a14:foregroundMark x1="5941" y1="42574" x2="18812" y2="16172"/>
                        <a14:foregroundMark x1="49835" y1="7921" x2="64026" y2="7261"/>
                        <a14:foregroundMark x1="41584" y1="7921" x2="50495" y2="12541"/>
                        <a14:foregroundMark x1="43564" y1="8581" x2="52145" y2="4290"/>
                        <a14:foregroundMark x1="33003" y1="32013" x2="65017" y2="61716"/>
                        <a14:foregroundMark x1="69307" y1="35314" x2="69307" y2="35314"/>
                        <a14:foregroundMark x1="62706" y1="41914" x2="66337" y2="61716"/>
                        <a14:foregroundMark x1="70297" y1="41914" x2="58086" y2="43564"/>
                        <a14:foregroundMark x1="67987" y1="35314" x2="56436" y2="38284"/>
                        <a14:foregroundMark x1="62706" y1="35974" x2="63366" y2="28383"/>
                        <a14:foregroundMark x1="36304" y1="39604" x2="36304" y2="39604"/>
                        <a14:foregroundMark x1="39274" y1="27723" x2="36304" y2="38284"/>
                        <a14:foregroundMark x1="33993" y1="41254" x2="24092" y2="41914"/>
                        <a14:foregroundMark x1="23432" y1="44224" x2="32343" y2="47855"/>
                        <a14:foregroundMark x1="32343" y1="44224" x2="44554" y2="47195"/>
                        <a14:foregroundMark x1="36304" y1="54125" x2="33993" y2="63036"/>
                        <a14:foregroundMark x1="35314" y1="65347" x2="42244" y2="62376"/>
                        <a14:foregroundMark x1="55776" y1="63036" x2="66997" y2="57756"/>
                        <a14:foregroundMark x1="54125" y1="26733" x2="54125" y2="26733"/>
                        <a14:foregroundMark x1="50495" y1="26733" x2="51155" y2="19142"/>
                        <a14:foregroundMark x1="47525" y1="25413" x2="48845" y2="30693"/>
                        <a14:foregroundMark x1="28713" y1="86469" x2="48845" y2="90429"/>
                        <a14:foregroundMark x1="46865" y1="90429" x2="54125" y2="92739"/>
                        <a14:foregroundMark x1="57426" y1="95710" x2="57426" y2="95710"/>
                        <a14:foregroundMark x1="70297" y1="91749" x2="70297" y2="91749"/>
                        <a14:foregroundMark x1="88449" y1="77558" x2="88449" y2="77558"/>
                        <a14:foregroundMark x1="86799" y1="33663" x2="86799" y2="33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83" y="6350705"/>
            <a:ext cx="512162" cy="51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副標題 2">
            <a:extLst>
              <a:ext uri="{FF2B5EF4-FFF2-40B4-BE49-F238E27FC236}">
                <a16:creationId xmlns:a16="http://schemas.microsoft.com/office/drawing/2014/main" id="{026DD316-6937-88CB-8C45-E62AF53F910E}"/>
              </a:ext>
            </a:extLst>
          </p:cNvPr>
          <p:cNvSpPr txBox="1">
            <a:spLocks/>
          </p:cNvSpPr>
          <p:nvPr/>
        </p:nvSpPr>
        <p:spPr>
          <a:xfrm>
            <a:off x="7855192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社團法人中華民國工業安全衛生協會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50350988-3B7B-63F3-5BA7-7BFC33834EF7}"/>
              </a:ext>
            </a:extLst>
          </p:cNvPr>
          <p:cNvSpPr txBox="1">
            <a:spLocks/>
          </p:cNvSpPr>
          <p:nvPr/>
        </p:nvSpPr>
        <p:spPr>
          <a:xfrm>
            <a:off x="21336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主辦單位：</a:t>
            </a:r>
          </a:p>
        </p:txBody>
      </p:sp>
      <p:sp>
        <p:nvSpPr>
          <p:cNvPr id="11" name="副標題 2">
            <a:extLst>
              <a:ext uri="{FF2B5EF4-FFF2-40B4-BE49-F238E27FC236}">
                <a16:creationId xmlns:a16="http://schemas.microsoft.com/office/drawing/2014/main" id="{A9D64F27-0202-E8EF-66CE-C0037C0698E2}"/>
              </a:ext>
            </a:extLst>
          </p:cNvPr>
          <p:cNvSpPr txBox="1">
            <a:spLocks/>
          </p:cNvSpPr>
          <p:nvPr/>
        </p:nvSpPr>
        <p:spPr>
          <a:xfrm>
            <a:off x="602573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執行單位：</a:t>
            </a:r>
          </a:p>
        </p:txBody>
      </p:sp>
      <p:sp>
        <p:nvSpPr>
          <p:cNvPr id="14" name="副標題 2">
            <a:extLst>
              <a:ext uri="{FF2B5EF4-FFF2-40B4-BE49-F238E27FC236}">
                <a16:creationId xmlns:a16="http://schemas.microsoft.com/office/drawing/2014/main" id="{39BDBE20-76F6-7B16-40CD-7644E6B1A6DD}"/>
              </a:ext>
            </a:extLst>
          </p:cNvPr>
          <p:cNvSpPr txBox="1">
            <a:spLocks/>
          </p:cNvSpPr>
          <p:nvPr/>
        </p:nvSpPr>
        <p:spPr>
          <a:xfrm>
            <a:off x="320634" y="1249680"/>
            <a:ext cx="11550732" cy="273946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●課程名稱：機械設備源頭相關法令宣導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含安全評估相關規定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●主題內容：各類機械設備本質安全與源頭管理法令之介紹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●目的：強化產業落實機械設備源頭風險控管，提升職場整體安全水準，降低職災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●產業別：一般行業、營造業等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●對象：事業單位管理人員、採購相關人員、維護保養人員、現場作業人員、進口商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及製造商等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優先招生對象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；如具公務人員身份者可登錄終生學習時數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副標題 2">
            <a:extLst>
              <a:ext uri="{FF2B5EF4-FFF2-40B4-BE49-F238E27FC236}">
                <a16:creationId xmlns:a16="http://schemas.microsoft.com/office/drawing/2014/main" id="{84D4C180-C2D9-1144-5FE5-94E6EBA87178}"/>
              </a:ext>
            </a:extLst>
          </p:cNvPr>
          <p:cNvSpPr txBox="1">
            <a:spLocks/>
          </p:cNvSpPr>
          <p:nvPr/>
        </p:nvSpPr>
        <p:spPr>
          <a:xfrm>
            <a:off x="859971" y="399087"/>
            <a:ext cx="10256462" cy="6909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年機械設備源頭管理法令制度之宣導活動</a:t>
            </a:r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雲林職訓中心</a:t>
            </a:r>
            <a:r>
              <a:rPr lang="en-US" altLang="zh-TW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 descr="一張含有 運輸, 挖土機, 建造裝備, 車輛 的圖片&#10;&#10;AI 產生的內容可能不正確。">
            <a:extLst>
              <a:ext uri="{FF2B5EF4-FFF2-40B4-BE49-F238E27FC236}">
                <a16:creationId xmlns:a16="http://schemas.microsoft.com/office/drawing/2014/main" id="{A6B77E83-DB10-1B77-5A54-9BDCD0FB08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61" b="89844" l="4395" r="92383">
                        <a14:foregroundMark x1="8789" y1="80176" x2="8789" y2="80176"/>
                        <a14:foregroundMark x1="7813" y1="87402" x2="7813" y2="87402"/>
                        <a14:foregroundMark x1="4492" y1="86816" x2="4492" y2="86816"/>
                        <a14:foregroundMark x1="91211" y1="76758" x2="91211" y2="76758"/>
                        <a14:foregroundMark x1="92383" y1="59961" x2="92383" y2="59961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941" y="2469727"/>
            <a:ext cx="1510353" cy="1510353"/>
          </a:xfrm>
          <a:prstGeom prst="rect">
            <a:avLst/>
          </a:prstGeom>
        </p:spPr>
      </p:pic>
      <p:pic>
        <p:nvPicPr>
          <p:cNvPr id="8" name="圖片 7" descr="一張含有 運輸, 車輛, 牽引機, 陸上交通工具 的圖片&#10;&#10;AI 產生的內容可能不正確。">
            <a:extLst>
              <a:ext uri="{FF2B5EF4-FFF2-40B4-BE49-F238E27FC236}">
                <a16:creationId xmlns:a16="http://schemas.microsoft.com/office/drawing/2014/main" id="{F09154CD-C4A2-C013-5D6C-AD391BD5A7E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61" b="89941" l="6152" r="89941">
                        <a14:foregroundMark x1="10254" y1="68262" x2="6690" y2="75814"/>
                        <a14:backgroundMark x1="19824" y1="44141" x2="19824" y2="44141"/>
                        <a14:backgroundMark x1="19824" y1="44629" x2="35938" y2="27344"/>
                        <a14:backgroundMark x1="35938" y1="27344" x2="47168" y2="24609"/>
                        <a14:backgroundMark x1="47168" y1="24609" x2="65820" y2="25684"/>
                        <a14:backgroundMark x1="65820" y1="25684" x2="70605" y2="30762"/>
                        <a14:backgroundMark x1="70605" y1="30762" x2="74902" y2="40137"/>
                        <a14:backgroundMark x1="74902" y1="40137" x2="81543" y2="45703"/>
                        <a14:backgroundMark x1="81543" y1="45703" x2="82227" y2="57520"/>
                        <a14:backgroundMark x1="82227" y1="57520" x2="78906" y2="70996"/>
                        <a14:backgroundMark x1="38770" y1="44043" x2="38281" y2="43066"/>
                        <a14:backgroundMark x1="65820" y1="38086" x2="65527" y2="42676"/>
                        <a14:backgroundMark x1="32227" y1="51074" x2="32227" y2="51074"/>
                        <a14:backgroundMark x1="18164" y1="86621" x2="92480" y2="68262"/>
                        <a14:backgroundMark x1="9724" y1="78802" x2="28027" y2="84277"/>
                        <a14:backgroundMark x1="28027" y1="84277" x2="36230" y2="81934"/>
                        <a14:backgroundMark x1="36230" y1="81934" x2="37012" y2="81445"/>
                        <a14:backgroundMark x1="3613" y1="76758" x2="9863" y2="79102"/>
                        <a14:backgroundMark x1="12988" y1="51563" x2="30078" y2="42969"/>
                        <a14:backgroundMark x1="30078" y1="42969" x2="37402" y2="32715"/>
                        <a14:backgroundMark x1="37402" y1="32715" x2="44629" y2="29297"/>
                        <a14:backgroundMark x1="44629" y1="29297" x2="56445" y2="29004"/>
                        <a14:backgroundMark x1="56445" y1="29004" x2="66113" y2="29102"/>
                        <a14:backgroundMark x1="66113" y1="29102" x2="74219" y2="35840"/>
                        <a14:backgroundMark x1="74219" y1="35840" x2="84473" y2="50977"/>
                        <a14:backgroundMark x1="84473" y1="50977" x2="91211" y2="35254"/>
                        <a14:backgroundMark x1="91211" y1="35254" x2="77246" y2="16797"/>
                        <a14:backgroundMark x1="77246" y1="16797" x2="33398" y2="12695"/>
                        <a14:backgroundMark x1="33398" y1="12695" x2="17871" y2="20801"/>
                        <a14:backgroundMark x1="17871" y1="20801" x2="9277" y2="34277"/>
                        <a14:backgroundMark x1="9277" y1="34277" x2="7520" y2="45605"/>
                        <a14:backgroundMark x1="7520" y1="45605" x2="11914" y2="51074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17247" y="-26339"/>
            <a:ext cx="1727826" cy="1727826"/>
          </a:xfrm>
          <a:prstGeom prst="rect">
            <a:avLst/>
          </a:prstGeom>
        </p:spPr>
      </p:pic>
      <p:sp>
        <p:nvSpPr>
          <p:cNvPr id="27" name="副標題 2">
            <a:extLst>
              <a:ext uri="{FF2B5EF4-FFF2-40B4-BE49-F238E27FC236}">
                <a16:creationId xmlns:a16="http://schemas.microsoft.com/office/drawing/2014/main" id="{8EBFDD52-35AF-862C-A497-31DFD531ABBA}"/>
              </a:ext>
            </a:extLst>
          </p:cNvPr>
          <p:cNvSpPr txBox="1">
            <a:spLocks/>
          </p:cNvSpPr>
          <p:nvPr/>
        </p:nvSpPr>
        <p:spPr>
          <a:xfrm>
            <a:off x="1942885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財團法人職業災害預防及重建中心</a:t>
            </a:r>
          </a:p>
        </p:txBody>
      </p:sp>
      <p:graphicFrame>
        <p:nvGraphicFramePr>
          <p:cNvPr id="32" name="表格 31">
            <a:extLst>
              <a:ext uri="{FF2B5EF4-FFF2-40B4-BE49-F238E27FC236}">
                <a16:creationId xmlns:a16="http://schemas.microsoft.com/office/drawing/2014/main" id="{463007AD-1A26-E406-600B-C34F36BFF9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1484079"/>
              </p:ext>
            </p:extLst>
          </p:nvPr>
        </p:nvGraphicFramePr>
        <p:xfrm>
          <a:off x="351116" y="3881119"/>
          <a:ext cx="11474230" cy="14368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9258">
                  <a:extLst>
                    <a:ext uri="{9D8B030D-6E8A-4147-A177-3AD203B41FA5}">
                      <a16:colId xmlns:a16="http://schemas.microsoft.com/office/drawing/2014/main" val="1232056173"/>
                    </a:ext>
                  </a:extLst>
                </a:gridCol>
                <a:gridCol w="1724906">
                  <a:extLst>
                    <a:ext uri="{9D8B030D-6E8A-4147-A177-3AD203B41FA5}">
                      <a16:colId xmlns:a16="http://schemas.microsoft.com/office/drawing/2014/main" val="3177158767"/>
                    </a:ext>
                  </a:extLst>
                </a:gridCol>
                <a:gridCol w="5273040">
                  <a:extLst>
                    <a:ext uri="{9D8B030D-6E8A-4147-A177-3AD203B41FA5}">
                      <a16:colId xmlns:a16="http://schemas.microsoft.com/office/drawing/2014/main" val="992260215"/>
                    </a:ext>
                  </a:extLst>
                </a:gridCol>
                <a:gridCol w="1838513">
                  <a:extLst>
                    <a:ext uri="{9D8B030D-6E8A-4147-A177-3AD203B41FA5}">
                      <a16:colId xmlns:a16="http://schemas.microsoft.com/office/drawing/2014/main" val="3303974975"/>
                    </a:ext>
                  </a:extLst>
                </a:gridCol>
                <a:gridCol w="1838513">
                  <a:extLst>
                    <a:ext uri="{9D8B030D-6E8A-4147-A177-3AD203B41FA5}">
                      <a16:colId xmlns:a16="http://schemas.microsoft.com/office/drawing/2014/main" val="16507816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日期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時間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可登入時數課程</a:t>
                      </a:r>
                      <a:endParaRPr lang="en-US" altLang="zh-TW" dirty="0"/>
                    </a:p>
                    <a:p>
                      <a:pPr algn="ctr"/>
                      <a:r>
                        <a:rPr lang="en-US" altLang="zh-TW" sz="1200" dirty="0"/>
                        <a:t>(</a:t>
                      </a:r>
                      <a:r>
                        <a:rPr lang="zh-TW" altLang="en-US" sz="1200" dirty="0"/>
                        <a:t>欲登錄在職回訓時數者，請於報名時提供原結業證書或資格證明文件</a:t>
                      </a:r>
                      <a:r>
                        <a:rPr lang="en-US" altLang="zh-TW" sz="1200" dirty="0"/>
                        <a:t>)</a:t>
                      </a:r>
                      <a:endParaRPr lang="zh-TW" altLang="en-US" sz="1200" dirty="0"/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報名網址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報名</a:t>
                      </a:r>
                      <a:r>
                        <a:rPr lang="en-US" altLang="zh-TW" dirty="0"/>
                        <a:t>QR Code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016857"/>
                  </a:ext>
                </a:extLst>
              </a:tr>
              <a:tr h="888207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8/11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(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j-lt"/>
                        </a:rPr>
                        <a:t>一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18:00-22:00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(4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j-lt"/>
                        </a:rPr>
                        <a:t>小時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rgbClr val="0000CC"/>
                          </a:solidFill>
                        </a:rPr>
                        <a:t>堆高機在職教育訓練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rgbClr val="0000CC"/>
                          </a:solidFill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點我報名</a:t>
                      </a:r>
                      <a:endParaRPr lang="zh-TW" altLang="en-US" b="1" dirty="0">
                        <a:solidFill>
                          <a:srgbClr val="0000CC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0000CC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188941"/>
                  </a:ext>
                </a:extLst>
              </a:tr>
            </a:tbl>
          </a:graphicData>
        </a:graphic>
      </p:graphicFrame>
      <p:sp>
        <p:nvSpPr>
          <p:cNvPr id="2" name="爆炸: 八角 1">
            <a:extLst>
              <a:ext uri="{FF2B5EF4-FFF2-40B4-BE49-F238E27FC236}">
                <a16:creationId xmlns:a16="http://schemas.microsoft.com/office/drawing/2014/main" id="{D0881898-F065-539B-4711-9C5A30E7958A}"/>
              </a:ext>
            </a:extLst>
          </p:cNvPr>
          <p:cNvSpPr/>
          <p:nvPr/>
        </p:nvSpPr>
        <p:spPr>
          <a:xfrm rot="462258">
            <a:off x="9542766" y="752756"/>
            <a:ext cx="2583722" cy="1145528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免費課程</a:t>
            </a:r>
          </a:p>
        </p:txBody>
      </p:sp>
      <p:pic>
        <p:nvPicPr>
          <p:cNvPr id="5" name="圖形 4" descr="游標 以實心填滿">
            <a:extLst>
              <a:ext uri="{FF2B5EF4-FFF2-40B4-BE49-F238E27FC236}">
                <a16:creationId xmlns:a16="http://schemas.microsoft.com/office/drawing/2014/main" id="{4749E7B2-77C9-2E43-ED92-49FEA07B89B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477642" y="4709097"/>
            <a:ext cx="376269" cy="376269"/>
          </a:xfrm>
          <a:prstGeom prst="rect">
            <a:avLst/>
          </a:prstGeom>
        </p:spPr>
      </p:pic>
      <p:sp>
        <p:nvSpPr>
          <p:cNvPr id="12" name="副標題 2">
            <a:extLst>
              <a:ext uri="{FF2B5EF4-FFF2-40B4-BE49-F238E27FC236}">
                <a16:creationId xmlns:a16="http://schemas.microsoft.com/office/drawing/2014/main" id="{91092651-15F2-24D9-2E5F-ADCD1F99B057}"/>
              </a:ext>
            </a:extLst>
          </p:cNvPr>
          <p:cNvSpPr txBox="1">
            <a:spLocks/>
          </p:cNvSpPr>
          <p:nvPr/>
        </p:nvSpPr>
        <p:spPr>
          <a:xfrm>
            <a:off x="5061857" y="5293824"/>
            <a:ext cx="676596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如遇天災或不可抗力之因素導致無法開課，本會將另行安排日期並重新公告與通知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副標題 2">
            <a:extLst>
              <a:ext uri="{FF2B5EF4-FFF2-40B4-BE49-F238E27FC236}">
                <a16:creationId xmlns:a16="http://schemas.microsoft.com/office/drawing/2014/main" id="{A523FB3D-1965-2265-D83B-CD3727BC9647}"/>
              </a:ext>
            </a:extLst>
          </p:cNvPr>
          <p:cNvSpPr txBox="1">
            <a:spLocks/>
          </p:cNvSpPr>
          <p:nvPr/>
        </p:nvSpPr>
        <p:spPr>
          <a:xfrm>
            <a:off x="504925" y="5503258"/>
            <a:ext cx="12162332" cy="86020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上課地點：雲林縣斗南鎮延平路二段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368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   聯絡電話：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(05)5954711#12</a:t>
            </a:r>
          </a:p>
          <a:p>
            <a:pPr marL="0" indent="0" defTabSz="893763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承辦人：白小姐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             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聯絡信箱：</a:t>
            </a:r>
            <a:r>
              <a:rPr lang="en-US" altLang="zh-TW" sz="2000" b="1" i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5954711@mail.isha.org.tw</a:t>
            </a:r>
          </a:p>
        </p:txBody>
      </p:sp>
      <p:pic>
        <p:nvPicPr>
          <p:cNvPr id="10" name="圖形 9" descr="有圖釘的地圖 以實心填滿">
            <a:extLst>
              <a:ext uri="{FF2B5EF4-FFF2-40B4-BE49-F238E27FC236}">
                <a16:creationId xmlns:a16="http://schemas.microsoft.com/office/drawing/2014/main" id="{451A1012-E40B-4217-AD9C-8F81B1C401C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24925" y="5553072"/>
            <a:ext cx="360000" cy="360000"/>
          </a:xfrm>
          <a:prstGeom prst="rect">
            <a:avLst/>
          </a:prstGeom>
        </p:spPr>
      </p:pic>
      <p:pic>
        <p:nvPicPr>
          <p:cNvPr id="13" name="圖形 12" descr="電話 以實心填滿">
            <a:extLst>
              <a:ext uri="{FF2B5EF4-FFF2-40B4-BE49-F238E27FC236}">
                <a16:creationId xmlns:a16="http://schemas.microsoft.com/office/drawing/2014/main" id="{B0FA5C39-CD5B-21E2-F594-6FC3DD340EF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364160" y="5584027"/>
            <a:ext cx="360000" cy="360000"/>
          </a:xfrm>
          <a:prstGeom prst="rect">
            <a:avLst/>
          </a:prstGeom>
        </p:spPr>
      </p:pic>
      <p:pic>
        <p:nvPicPr>
          <p:cNvPr id="18" name="圖形 17" descr="客服中心 以實心填滿">
            <a:extLst>
              <a:ext uri="{FF2B5EF4-FFF2-40B4-BE49-F238E27FC236}">
                <a16:creationId xmlns:a16="http://schemas.microsoft.com/office/drawing/2014/main" id="{6125CE63-9815-DC03-7F63-69BA1633693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24925" y="5925958"/>
            <a:ext cx="360000" cy="360000"/>
          </a:xfrm>
          <a:prstGeom prst="rect">
            <a:avLst/>
          </a:prstGeom>
        </p:spPr>
      </p:pic>
      <p:pic>
        <p:nvPicPr>
          <p:cNvPr id="19" name="圖形 18" descr="信箱 以實心填滿">
            <a:extLst>
              <a:ext uri="{FF2B5EF4-FFF2-40B4-BE49-F238E27FC236}">
                <a16:creationId xmlns:a16="http://schemas.microsoft.com/office/drawing/2014/main" id="{F829FC0C-71E0-FEE5-2768-5FFD3F34484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364160" y="5943552"/>
            <a:ext cx="360000" cy="360000"/>
          </a:xfrm>
          <a:prstGeom prst="rect">
            <a:avLst/>
          </a:prstGeom>
        </p:spPr>
      </p:pic>
      <p:pic>
        <p:nvPicPr>
          <p:cNvPr id="21" name="圖片 20" descr="一張含有 樣式, 設計, 布, 針線 的圖片&#10;&#10;AI 產生的內容可能不正確。">
            <a:extLst>
              <a:ext uri="{FF2B5EF4-FFF2-40B4-BE49-F238E27FC236}">
                <a16:creationId xmlns:a16="http://schemas.microsoft.com/office/drawing/2014/main" id="{FA8C6A45-62B6-141C-38F9-AF3BB88F95C3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330" y="4401310"/>
            <a:ext cx="906269" cy="906269"/>
          </a:xfrm>
          <a:prstGeom prst="rect">
            <a:avLst/>
          </a:prstGeom>
        </p:spPr>
      </p:pic>
      <p:sp>
        <p:nvSpPr>
          <p:cNvPr id="20" name="副標題 2">
            <a:extLst>
              <a:ext uri="{FF2B5EF4-FFF2-40B4-BE49-F238E27FC236}">
                <a16:creationId xmlns:a16="http://schemas.microsoft.com/office/drawing/2014/main" id="{35D88D1E-F33F-7F49-7948-9553845C3CB0}"/>
              </a:ext>
            </a:extLst>
          </p:cNvPr>
          <p:cNvSpPr txBox="1">
            <a:spLocks/>
          </p:cNvSpPr>
          <p:nvPr/>
        </p:nvSpPr>
        <p:spPr>
          <a:xfrm>
            <a:off x="9572679" y="1826811"/>
            <a:ext cx="252389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名額有限 額滿為止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9450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0ED23E-8F0F-2D0E-78D9-10FE9EB440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CFB785F6-80EA-3746-D67C-7474FC67B1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52"/>
          <a:stretch/>
        </p:blipFill>
        <p:spPr bwMode="auto">
          <a:xfrm>
            <a:off x="1510579" y="6384485"/>
            <a:ext cx="532243" cy="482738"/>
          </a:xfrm>
          <a:prstGeom prst="rect">
            <a:avLst/>
          </a:prstGeom>
          <a:noFill/>
        </p:spPr>
      </p:pic>
      <p:pic>
        <p:nvPicPr>
          <p:cNvPr id="16" name="Picture 8" descr="C:\Users\cwj\Desktop\協會logo2.jpg.tif">
            <a:extLst>
              <a:ext uri="{FF2B5EF4-FFF2-40B4-BE49-F238E27FC236}">
                <a16:creationId xmlns:a16="http://schemas.microsoft.com/office/drawing/2014/main" id="{7FC50A2F-91C7-A6EF-B767-C0AAADECF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11" y1="42574" x2="30033" y2="10891"/>
                        <a14:foregroundMark x1="5941" y1="42574" x2="18812" y2="16172"/>
                        <a14:foregroundMark x1="49835" y1="7921" x2="64026" y2="7261"/>
                        <a14:foregroundMark x1="41584" y1="7921" x2="50495" y2="12541"/>
                        <a14:foregroundMark x1="43564" y1="8581" x2="52145" y2="4290"/>
                        <a14:foregroundMark x1="33003" y1="32013" x2="65017" y2="61716"/>
                        <a14:foregroundMark x1="69307" y1="35314" x2="69307" y2="35314"/>
                        <a14:foregroundMark x1="62706" y1="41914" x2="66337" y2="61716"/>
                        <a14:foregroundMark x1="70297" y1="41914" x2="58086" y2="43564"/>
                        <a14:foregroundMark x1="67987" y1="35314" x2="56436" y2="38284"/>
                        <a14:foregroundMark x1="62706" y1="35974" x2="63366" y2="28383"/>
                        <a14:foregroundMark x1="36304" y1="39604" x2="36304" y2="39604"/>
                        <a14:foregroundMark x1="39274" y1="27723" x2="36304" y2="38284"/>
                        <a14:foregroundMark x1="33993" y1="41254" x2="24092" y2="41914"/>
                        <a14:foregroundMark x1="23432" y1="44224" x2="32343" y2="47855"/>
                        <a14:foregroundMark x1="32343" y1="44224" x2="44554" y2="47195"/>
                        <a14:foregroundMark x1="36304" y1="54125" x2="33993" y2="63036"/>
                        <a14:foregroundMark x1="35314" y1="65347" x2="42244" y2="62376"/>
                        <a14:foregroundMark x1="55776" y1="63036" x2="66997" y2="57756"/>
                        <a14:foregroundMark x1="54125" y1="26733" x2="54125" y2="26733"/>
                        <a14:foregroundMark x1="50495" y1="26733" x2="51155" y2="19142"/>
                        <a14:foregroundMark x1="47525" y1="25413" x2="48845" y2="30693"/>
                        <a14:foregroundMark x1="28713" y1="86469" x2="48845" y2="90429"/>
                        <a14:foregroundMark x1="46865" y1="90429" x2="54125" y2="92739"/>
                        <a14:foregroundMark x1="57426" y1="95710" x2="57426" y2="95710"/>
                        <a14:foregroundMark x1="70297" y1="91749" x2="70297" y2="91749"/>
                        <a14:foregroundMark x1="88449" y1="77558" x2="88449" y2="77558"/>
                        <a14:foregroundMark x1="86799" y1="33663" x2="86799" y2="33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83" y="6350705"/>
            <a:ext cx="512162" cy="51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副標題 2">
            <a:extLst>
              <a:ext uri="{FF2B5EF4-FFF2-40B4-BE49-F238E27FC236}">
                <a16:creationId xmlns:a16="http://schemas.microsoft.com/office/drawing/2014/main" id="{026DD316-6937-88CB-8C45-E62AF53F910E}"/>
              </a:ext>
            </a:extLst>
          </p:cNvPr>
          <p:cNvSpPr txBox="1">
            <a:spLocks/>
          </p:cNvSpPr>
          <p:nvPr/>
        </p:nvSpPr>
        <p:spPr>
          <a:xfrm>
            <a:off x="7855192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社團法人中華民國工業安全衛生協會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50350988-3B7B-63F3-5BA7-7BFC33834EF7}"/>
              </a:ext>
            </a:extLst>
          </p:cNvPr>
          <p:cNvSpPr txBox="1">
            <a:spLocks/>
          </p:cNvSpPr>
          <p:nvPr/>
        </p:nvSpPr>
        <p:spPr>
          <a:xfrm>
            <a:off x="21336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主辦單位：</a:t>
            </a:r>
          </a:p>
        </p:txBody>
      </p:sp>
      <p:sp>
        <p:nvSpPr>
          <p:cNvPr id="11" name="副標題 2">
            <a:extLst>
              <a:ext uri="{FF2B5EF4-FFF2-40B4-BE49-F238E27FC236}">
                <a16:creationId xmlns:a16="http://schemas.microsoft.com/office/drawing/2014/main" id="{A9D64F27-0202-E8EF-66CE-C0037C0698E2}"/>
              </a:ext>
            </a:extLst>
          </p:cNvPr>
          <p:cNvSpPr txBox="1">
            <a:spLocks/>
          </p:cNvSpPr>
          <p:nvPr/>
        </p:nvSpPr>
        <p:spPr>
          <a:xfrm>
            <a:off x="602573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執行單位：</a:t>
            </a:r>
          </a:p>
        </p:txBody>
      </p:sp>
      <p:sp>
        <p:nvSpPr>
          <p:cNvPr id="14" name="副標題 2">
            <a:extLst>
              <a:ext uri="{FF2B5EF4-FFF2-40B4-BE49-F238E27FC236}">
                <a16:creationId xmlns:a16="http://schemas.microsoft.com/office/drawing/2014/main" id="{39BDBE20-76F6-7B16-40CD-7644E6B1A6DD}"/>
              </a:ext>
            </a:extLst>
          </p:cNvPr>
          <p:cNvSpPr txBox="1">
            <a:spLocks/>
          </p:cNvSpPr>
          <p:nvPr/>
        </p:nvSpPr>
        <p:spPr>
          <a:xfrm>
            <a:off x="320634" y="1249680"/>
            <a:ext cx="11550732" cy="273946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●課程名稱：機械設備源頭相關法令宣導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含安全評估相關規定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●主題內容：各類機械設備本質安全與源頭管理法令之介紹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●目的：強化產業落實機械設備源頭風險控管，提升職場整體安全水準，降低職災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●產業別：一般行業、營造業等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●對象：事業單位管理人員、採購相關人員、維護保養人員、現場作業人員、進口商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及製造商等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優先招生對象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；如具公務人員身份者可登錄終生學習時數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副標題 2">
            <a:extLst>
              <a:ext uri="{FF2B5EF4-FFF2-40B4-BE49-F238E27FC236}">
                <a16:creationId xmlns:a16="http://schemas.microsoft.com/office/drawing/2014/main" id="{84D4C180-C2D9-1144-5FE5-94E6EBA87178}"/>
              </a:ext>
            </a:extLst>
          </p:cNvPr>
          <p:cNvSpPr txBox="1">
            <a:spLocks/>
          </p:cNvSpPr>
          <p:nvPr/>
        </p:nvSpPr>
        <p:spPr>
          <a:xfrm>
            <a:off x="859971" y="399087"/>
            <a:ext cx="10256462" cy="6909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年機械設備源頭管理法令制度之宣導活動</a:t>
            </a:r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彰化職訓中心</a:t>
            </a:r>
            <a:r>
              <a:rPr lang="en-US" altLang="zh-TW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 descr="一張含有 運輸, 挖土機, 建造裝備, 車輛 的圖片&#10;&#10;AI 產生的內容可能不正確。">
            <a:extLst>
              <a:ext uri="{FF2B5EF4-FFF2-40B4-BE49-F238E27FC236}">
                <a16:creationId xmlns:a16="http://schemas.microsoft.com/office/drawing/2014/main" id="{A6B77E83-DB10-1B77-5A54-9BDCD0FB08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61" b="89844" l="4395" r="92383">
                        <a14:foregroundMark x1="8789" y1="80176" x2="8789" y2="80176"/>
                        <a14:foregroundMark x1="7813" y1="87402" x2="7813" y2="87402"/>
                        <a14:foregroundMark x1="4492" y1="86816" x2="4492" y2="86816"/>
                        <a14:foregroundMark x1="91211" y1="76758" x2="91211" y2="76758"/>
                        <a14:foregroundMark x1="92383" y1="59961" x2="92383" y2="59961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941" y="2469727"/>
            <a:ext cx="1510353" cy="1510353"/>
          </a:xfrm>
          <a:prstGeom prst="rect">
            <a:avLst/>
          </a:prstGeom>
        </p:spPr>
      </p:pic>
      <p:pic>
        <p:nvPicPr>
          <p:cNvPr id="8" name="圖片 7" descr="一張含有 運輸, 車輛, 牽引機, 陸上交通工具 的圖片&#10;&#10;AI 產生的內容可能不正確。">
            <a:extLst>
              <a:ext uri="{FF2B5EF4-FFF2-40B4-BE49-F238E27FC236}">
                <a16:creationId xmlns:a16="http://schemas.microsoft.com/office/drawing/2014/main" id="{F09154CD-C4A2-C013-5D6C-AD391BD5A7E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61" b="89941" l="6152" r="89941">
                        <a14:foregroundMark x1="10254" y1="68262" x2="6690" y2="75814"/>
                        <a14:backgroundMark x1="19824" y1="44141" x2="19824" y2="44141"/>
                        <a14:backgroundMark x1="19824" y1="44629" x2="35938" y2="27344"/>
                        <a14:backgroundMark x1="35938" y1="27344" x2="47168" y2="24609"/>
                        <a14:backgroundMark x1="47168" y1="24609" x2="65820" y2="25684"/>
                        <a14:backgroundMark x1="65820" y1="25684" x2="70605" y2="30762"/>
                        <a14:backgroundMark x1="70605" y1="30762" x2="74902" y2="40137"/>
                        <a14:backgroundMark x1="74902" y1="40137" x2="81543" y2="45703"/>
                        <a14:backgroundMark x1="81543" y1="45703" x2="82227" y2="57520"/>
                        <a14:backgroundMark x1="82227" y1="57520" x2="78906" y2="70996"/>
                        <a14:backgroundMark x1="38770" y1="44043" x2="38281" y2="43066"/>
                        <a14:backgroundMark x1="65820" y1="38086" x2="65527" y2="42676"/>
                        <a14:backgroundMark x1="32227" y1="51074" x2="32227" y2="51074"/>
                        <a14:backgroundMark x1="18164" y1="86621" x2="92480" y2="68262"/>
                        <a14:backgroundMark x1="9724" y1="78802" x2="28027" y2="84277"/>
                        <a14:backgroundMark x1="28027" y1="84277" x2="36230" y2="81934"/>
                        <a14:backgroundMark x1="36230" y1="81934" x2="37012" y2="81445"/>
                        <a14:backgroundMark x1="3613" y1="76758" x2="9863" y2="79102"/>
                        <a14:backgroundMark x1="12988" y1="51563" x2="30078" y2="42969"/>
                        <a14:backgroundMark x1="30078" y1="42969" x2="37402" y2="32715"/>
                        <a14:backgroundMark x1="37402" y1="32715" x2="44629" y2="29297"/>
                        <a14:backgroundMark x1="44629" y1="29297" x2="56445" y2="29004"/>
                        <a14:backgroundMark x1="56445" y1="29004" x2="66113" y2="29102"/>
                        <a14:backgroundMark x1="66113" y1="29102" x2="74219" y2="35840"/>
                        <a14:backgroundMark x1="74219" y1="35840" x2="84473" y2="50977"/>
                        <a14:backgroundMark x1="84473" y1="50977" x2="91211" y2="35254"/>
                        <a14:backgroundMark x1="91211" y1="35254" x2="77246" y2="16797"/>
                        <a14:backgroundMark x1="77246" y1="16797" x2="33398" y2="12695"/>
                        <a14:backgroundMark x1="33398" y1="12695" x2="17871" y2="20801"/>
                        <a14:backgroundMark x1="17871" y1="20801" x2="9277" y2="34277"/>
                        <a14:backgroundMark x1="9277" y1="34277" x2="7520" y2="45605"/>
                        <a14:backgroundMark x1="7520" y1="45605" x2="11914" y2="51074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17247" y="-26339"/>
            <a:ext cx="1727826" cy="1727826"/>
          </a:xfrm>
          <a:prstGeom prst="rect">
            <a:avLst/>
          </a:prstGeom>
        </p:spPr>
      </p:pic>
      <p:sp>
        <p:nvSpPr>
          <p:cNvPr id="27" name="副標題 2">
            <a:extLst>
              <a:ext uri="{FF2B5EF4-FFF2-40B4-BE49-F238E27FC236}">
                <a16:creationId xmlns:a16="http://schemas.microsoft.com/office/drawing/2014/main" id="{8EBFDD52-35AF-862C-A497-31DFD531ABBA}"/>
              </a:ext>
            </a:extLst>
          </p:cNvPr>
          <p:cNvSpPr txBox="1">
            <a:spLocks/>
          </p:cNvSpPr>
          <p:nvPr/>
        </p:nvSpPr>
        <p:spPr>
          <a:xfrm>
            <a:off x="1942885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財團法人職業災害預防及重建中心</a:t>
            </a:r>
          </a:p>
        </p:txBody>
      </p:sp>
      <p:graphicFrame>
        <p:nvGraphicFramePr>
          <p:cNvPr id="32" name="表格 31">
            <a:extLst>
              <a:ext uri="{FF2B5EF4-FFF2-40B4-BE49-F238E27FC236}">
                <a16:creationId xmlns:a16="http://schemas.microsoft.com/office/drawing/2014/main" id="{463007AD-1A26-E406-600B-C34F36BFF9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2001466"/>
              </p:ext>
            </p:extLst>
          </p:nvPr>
        </p:nvGraphicFramePr>
        <p:xfrm>
          <a:off x="274614" y="3881120"/>
          <a:ext cx="11701076" cy="14786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7557">
                  <a:extLst>
                    <a:ext uri="{9D8B030D-6E8A-4147-A177-3AD203B41FA5}">
                      <a16:colId xmlns:a16="http://schemas.microsoft.com/office/drawing/2014/main" val="1232056173"/>
                    </a:ext>
                  </a:extLst>
                </a:gridCol>
                <a:gridCol w="1503995">
                  <a:extLst>
                    <a:ext uri="{9D8B030D-6E8A-4147-A177-3AD203B41FA5}">
                      <a16:colId xmlns:a16="http://schemas.microsoft.com/office/drawing/2014/main" val="3177158767"/>
                    </a:ext>
                  </a:extLst>
                </a:gridCol>
                <a:gridCol w="5488089">
                  <a:extLst>
                    <a:ext uri="{9D8B030D-6E8A-4147-A177-3AD203B41FA5}">
                      <a16:colId xmlns:a16="http://schemas.microsoft.com/office/drawing/2014/main" val="992260215"/>
                    </a:ext>
                  </a:extLst>
                </a:gridCol>
                <a:gridCol w="2046575">
                  <a:extLst>
                    <a:ext uri="{9D8B030D-6E8A-4147-A177-3AD203B41FA5}">
                      <a16:colId xmlns:a16="http://schemas.microsoft.com/office/drawing/2014/main" val="3303974975"/>
                    </a:ext>
                  </a:extLst>
                </a:gridCol>
                <a:gridCol w="1874860">
                  <a:extLst>
                    <a:ext uri="{9D8B030D-6E8A-4147-A177-3AD203B41FA5}">
                      <a16:colId xmlns:a16="http://schemas.microsoft.com/office/drawing/2014/main" val="1650781662"/>
                    </a:ext>
                  </a:extLst>
                </a:gridCol>
              </a:tblGrid>
              <a:tr h="464738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日期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時間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可登入時數課程</a:t>
                      </a:r>
                      <a:endParaRPr lang="en-US" altLang="zh-TW" dirty="0"/>
                    </a:p>
                    <a:p>
                      <a:pPr algn="ctr"/>
                      <a:r>
                        <a:rPr lang="en-US" altLang="zh-TW" sz="1200" dirty="0"/>
                        <a:t>(</a:t>
                      </a:r>
                      <a:r>
                        <a:rPr lang="zh-TW" altLang="en-US" sz="1200" dirty="0"/>
                        <a:t>欲登錄在職回訓時數者，請於報名時提供原結業證書或資格證明文件</a:t>
                      </a:r>
                      <a:r>
                        <a:rPr lang="en-US" altLang="zh-TW" sz="1200" dirty="0"/>
                        <a:t>)</a:t>
                      </a:r>
                      <a:endParaRPr lang="zh-TW" altLang="en-US" sz="1200" dirty="0"/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報名網址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報名</a:t>
                      </a:r>
                      <a:r>
                        <a:rPr lang="en-US" altLang="zh-TW" dirty="0"/>
                        <a:t>QR Code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016857"/>
                  </a:ext>
                </a:extLst>
              </a:tr>
              <a:tr h="930031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8/18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(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j-lt"/>
                        </a:rPr>
                        <a:t>一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13:00-17:00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(4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j-lt"/>
                        </a:rPr>
                        <a:t>小時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rgbClr val="0000CC"/>
                          </a:solidFill>
                        </a:rPr>
                        <a:t>固定式起重機操作人員在職教育訓練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rgbClr val="0000CC"/>
                          </a:solidFill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點我報名</a:t>
                      </a:r>
                      <a:endParaRPr lang="zh-TW" altLang="en-US" b="1" dirty="0">
                        <a:solidFill>
                          <a:srgbClr val="0000CC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0000CC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188941"/>
                  </a:ext>
                </a:extLst>
              </a:tr>
            </a:tbl>
          </a:graphicData>
        </a:graphic>
      </p:graphicFrame>
      <p:sp>
        <p:nvSpPr>
          <p:cNvPr id="2" name="爆炸: 八角 1">
            <a:extLst>
              <a:ext uri="{FF2B5EF4-FFF2-40B4-BE49-F238E27FC236}">
                <a16:creationId xmlns:a16="http://schemas.microsoft.com/office/drawing/2014/main" id="{D0881898-F065-539B-4711-9C5A30E7958A}"/>
              </a:ext>
            </a:extLst>
          </p:cNvPr>
          <p:cNvSpPr/>
          <p:nvPr/>
        </p:nvSpPr>
        <p:spPr>
          <a:xfrm rot="532085">
            <a:off x="9560716" y="768352"/>
            <a:ext cx="2583722" cy="1145528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免費課程</a:t>
            </a:r>
          </a:p>
        </p:txBody>
      </p:sp>
      <p:pic>
        <p:nvPicPr>
          <p:cNvPr id="5" name="圖形 4" descr="游標 以實心填滿">
            <a:extLst>
              <a:ext uri="{FF2B5EF4-FFF2-40B4-BE49-F238E27FC236}">
                <a16:creationId xmlns:a16="http://schemas.microsoft.com/office/drawing/2014/main" id="{4749E7B2-77C9-2E43-ED92-49FEA07B89B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483003" y="4741643"/>
            <a:ext cx="376269" cy="376269"/>
          </a:xfrm>
          <a:prstGeom prst="rect">
            <a:avLst/>
          </a:prstGeom>
        </p:spPr>
      </p:pic>
      <p:sp>
        <p:nvSpPr>
          <p:cNvPr id="12" name="副標題 2">
            <a:extLst>
              <a:ext uri="{FF2B5EF4-FFF2-40B4-BE49-F238E27FC236}">
                <a16:creationId xmlns:a16="http://schemas.microsoft.com/office/drawing/2014/main" id="{91092651-15F2-24D9-2E5F-ADCD1F99B057}"/>
              </a:ext>
            </a:extLst>
          </p:cNvPr>
          <p:cNvSpPr txBox="1">
            <a:spLocks/>
          </p:cNvSpPr>
          <p:nvPr/>
        </p:nvSpPr>
        <p:spPr>
          <a:xfrm>
            <a:off x="5330526" y="5321275"/>
            <a:ext cx="676596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如遇天災或不可抗力之因素導致無法開課，本會將另行安排日期並重新公告與通知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圖形 9" descr="有圖釘的地圖 以實心填滿">
            <a:extLst>
              <a:ext uri="{FF2B5EF4-FFF2-40B4-BE49-F238E27FC236}">
                <a16:creationId xmlns:a16="http://schemas.microsoft.com/office/drawing/2014/main" id="{451A1012-E40B-4217-AD9C-8F81B1C401C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24925" y="5553072"/>
            <a:ext cx="360000" cy="360000"/>
          </a:xfrm>
          <a:prstGeom prst="rect">
            <a:avLst/>
          </a:prstGeom>
        </p:spPr>
      </p:pic>
      <p:pic>
        <p:nvPicPr>
          <p:cNvPr id="13" name="圖形 12" descr="電話 以實心填滿">
            <a:extLst>
              <a:ext uri="{FF2B5EF4-FFF2-40B4-BE49-F238E27FC236}">
                <a16:creationId xmlns:a16="http://schemas.microsoft.com/office/drawing/2014/main" id="{B0FA5C39-CD5B-21E2-F594-6FC3DD340EF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364160" y="5584027"/>
            <a:ext cx="360000" cy="360000"/>
          </a:xfrm>
          <a:prstGeom prst="rect">
            <a:avLst/>
          </a:prstGeom>
        </p:spPr>
      </p:pic>
      <p:pic>
        <p:nvPicPr>
          <p:cNvPr id="18" name="圖形 17" descr="客服中心 以實心填滿">
            <a:extLst>
              <a:ext uri="{FF2B5EF4-FFF2-40B4-BE49-F238E27FC236}">
                <a16:creationId xmlns:a16="http://schemas.microsoft.com/office/drawing/2014/main" id="{6125CE63-9815-DC03-7F63-69BA1633693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24925" y="5925958"/>
            <a:ext cx="360000" cy="360000"/>
          </a:xfrm>
          <a:prstGeom prst="rect">
            <a:avLst/>
          </a:prstGeom>
        </p:spPr>
      </p:pic>
      <p:pic>
        <p:nvPicPr>
          <p:cNvPr id="19" name="圖形 18" descr="信箱 以實心填滿">
            <a:extLst>
              <a:ext uri="{FF2B5EF4-FFF2-40B4-BE49-F238E27FC236}">
                <a16:creationId xmlns:a16="http://schemas.microsoft.com/office/drawing/2014/main" id="{F829FC0C-71E0-FEE5-2768-5FFD3F34484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364160" y="5943552"/>
            <a:ext cx="360000" cy="360000"/>
          </a:xfrm>
          <a:prstGeom prst="rect">
            <a:avLst/>
          </a:prstGeom>
        </p:spPr>
      </p:pic>
      <p:sp>
        <p:nvSpPr>
          <p:cNvPr id="20" name="副標題 2">
            <a:extLst>
              <a:ext uri="{FF2B5EF4-FFF2-40B4-BE49-F238E27FC236}">
                <a16:creationId xmlns:a16="http://schemas.microsoft.com/office/drawing/2014/main" id="{4AFFF5E0-8B02-59FB-C567-61F8D09ECD23}"/>
              </a:ext>
            </a:extLst>
          </p:cNvPr>
          <p:cNvSpPr txBox="1">
            <a:spLocks/>
          </p:cNvSpPr>
          <p:nvPr/>
        </p:nvSpPr>
        <p:spPr>
          <a:xfrm>
            <a:off x="29668" y="5513449"/>
            <a:ext cx="12162332" cy="86020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上課地點：彰化市中華西路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371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                 聯絡電話：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(04) 7632257</a:t>
            </a:r>
          </a:p>
          <a:p>
            <a:pPr marL="0" indent="0" defTabSz="893763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承辦人：蔡先生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            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聯絡信箱：</a:t>
            </a:r>
            <a:r>
              <a:rPr lang="en-US" altLang="zh-TW" sz="2000" b="1" i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7632257@mail.isha.org.tw</a:t>
            </a:r>
          </a:p>
        </p:txBody>
      </p:sp>
      <p:pic>
        <p:nvPicPr>
          <p:cNvPr id="21" name="圖片 20" descr="一張含有 樣式, 文字, 圖形, 字型 的圖片&#10;&#10;AI 產生的內容可能不正確。">
            <a:extLst>
              <a:ext uri="{FF2B5EF4-FFF2-40B4-BE49-F238E27FC236}">
                <a16:creationId xmlns:a16="http://schemas.microsoft.com/office/drawing/2014/main" id="{703C9C3D-AE74-1BDA-0C35-B3981F449302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568757" y="4436977"/>
            <a:ext cx="893360" cy="893360"/>
          </a:xfrm>
          <a:prstGeom prst="rect">
            <a:avLst/>
          </a:prstGeom>
        </p:spPr>
      </p:pic>
      <p:sp>
        <p:nvSpPr>
          <p:cNvPr id="6" name="副標題 2">
            <a:extLst>
              <a:ext uri="{FF2B5EF4-FFF2-40B4-BE49-F238E27FC236}">
                <a16:creationId xmlns:a16="http://schemas.microsoft.com/office/drawing/2014/main" id="{49D2278A-1E81-0E00-D77F-C766BEDBB281}"/>
              </a:ext>
            </a:extLst>
          </p:cNvPr>
          <p:cNvSpPr txBox="1">
            <a:spLocks/>
          </p:cNvSpPr>
          <p:nvPr/>
        </p:nvSpPr>
        <p:spPr>
          <a:xfrm>
            <a:off x="9590629" y="1823439"/>
            <a:ext cx="252389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名額有限 額滿為止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9183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86F467-DFEF-4417-6609-889E6E57EE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7A7531B4-795C-1BCF-E5B5-635C5EDEDB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52"/>
          <a:stretch/>
        </p:blipFill>
        <p:spPr bwMode="auto">
          <a:xfrm>
            <a:off x="1510579" y="6384485"/>
            <a:ext cx="532243" cy="482738"/>
          </a:xfrm>
          <a:prstGeom prst="rect">
            <a:avLst/>
          </a:prstGeom>
          <a:noFill/>
        </p:spPr>
      </p:pic>
      <p:pic>
        <p:nvPicPr>
          <p:cNvPr id="16" name="Picture 8" descr="C:\Users\cwj\Desktop\協會logo2.jpg.tif">
            <a:extLst>
              <a:ext uri="{FF2B5EF4-FFF2-40B4-BE49-F238E27FC236}">
                <a16:creationId xmlns:a16="http://schemas.microsoft.com/office/drawing/2014/main" id="{6DF2AB54-4EDB-2D09-5F38-0FAD9B69B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11" y1="42574" x2="30033" y2="10891"/>
                        <a14:foregroundMark x1="5941" y1="42574" x2="18812" y2="16172"/>
                        <a14:foregroundMark x1="49835" y1="7921" x2="64026" y2="7261"/>
                        <a14:foregroundMark x1="41584" y1="7921" x2="50495" y2="12541"/>
                        <a14:foregroundMark x1="43564" y1="8581" x2="52145" y2="4290"/>
                        <a14:foregroundMark x1="33003" y1="32013" x2="65017" y2="61716"/>
                        <a14:foregroundMark x1="69307" y1="35314" x2="69307" y2="35314"/>
                        <a14:foregroundMark x1="62706" y1="41914" x2="66337" y2="61716"/>
                        <a14:foregroundMark x1="70297" y1="41914" x2="58086" y2="43564"/>
                        <a14:foregroundMark x1="67987" y1="35314" x2="56436" y2="38284"/>
                        <a14:foregroundMark x1="62706" y1="35974" x2="63366" y2="28383"/>
                        <a14:foregroundMark x1="36304" y1="39604" x2="36304" y2="39604"/>
                        <a14:foregroundMark x1="39274" y1="27723" x2="36304" y2="38284"/>
                        <a14:foregroundMark x1="33993" y1="41254" x2="24092" y2="41914"/>
                        <a14:foregroundMark x1="23432" y1="44224" x2="32343" y2="47855"/>
                        <a14:foregroundMark x1="32343" y1="44224" x2="44554" y2="47195"/>
                        <a14:foregroundMark x1="36304" y1="54125" x2="33993" y2="63036"/>
                        <a14:foregroundMark x1="35314" y1="65347" x2="42244" y2="62376"/>
                        <a14:foregroundMark x1="55776" y1="63036" x2="66997" y2="57756"/>
                        <a14:foregroundMark x1="54125" y1="26733" x2="54125" y2="26733"/>
                        <a14:foregroundMark x1="50495" y1="26733" x2="51155" y2="19142"/>
                        <a14:foregroundMark x1="47525" y1="25413" x2="48845" y2="30693"/>
                        <a14:foregroundMark x1="28713" y1="86469" x2="48845" y2="90429"/>
                        <a14:foregroundMark x1="46865" y1="90429" x2="54125" y2="92739"/>
                        <a14:foregroundMark x1="57426" y1="95710" x2="57426" y2="95710"/>
                        <a14:foregroundMark x1="70297" y1="91749" x2="70297" y2="91749"/>
                        <a14:foregroundMark x1="88449" y1="77558" x2="88449" y2="77558"/>
                        <a14:foregroundMark x1="86799" y1="33663" x2="86799" y2="33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83" y="6350705"/>
            <a:ext cx="512162" cy="51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副標題 2">
            <a:extLst>
              <a:ext uri="{FF2B5EF4-FFF2-40B4-BE49-F238E27FC236}">
                <a16:creationId xmlns:a16="http://schemas.microsoft.com/office/drawing/2014/main" id="{0C50778B-2E54-CFF3-E20C-947C2FEB78BE}"/>
              </a:ext>
            </a:extLst>
          </p:cNvPr>
          <p:cNvSpPr txBox="1">
            <a:spLocks/>
          </p:cNvSpPr>
          <p:nvPr/>
        </p:nvSpPr>
        <p:spPr>
          <a:xfrm>
            <a:off x="7855192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社團法人中華民國工業安全衛生協會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8112B970-4739-EF3C-424E-A2EC53F28D3F}"/>
              </a:ext>
            </a:extLst>
          </p:cNvPr>
          <p:cNvSpPr txBox="1">
            <a:spLocks/>
          </p:cNvSpPr>
          <p:nvPr/>
        </p:nvSpPr>
        <p:spPr>
          <a:xfrm>
            <a:off x="21336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主辦單位：</a:t>
            </a:r>
          </a:p>
        </p:txBody>
      </p:sp>
      <p:sp>
        <p:nvSpPr>
          <p:cNvPr id="11" name="副標題 2">
            <a:extLst>
              <a:ext uri="{FF2B5EF4-FFF2-40B4-BE49-F238E27FC236}">
                <a16:creationId xmlns:a16="http://schemas.microsoft.com/office/drawing/2014/main" id="{00F36458-AB16-16FF-168B-700653F90EAA}"/>
              </a:ext>
            </a:extLst>
          </p:cNvPr>
          <p:cNvSpPr txBox="1">
            <a:spLocks/>
          </p:cNvSpPr>
          <p:nvPr/>
        </p:nvSpPr>
        <p:spPr>
          <a:xfrm>
            <a:off x="602573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執行單位：</a:t>
            </a:r>
          </a:p>
        </p:txBody>
      </p:sp>
      <p:sp>
        <p:nvSpPr>
          <p:cNvPr id="14" name="副標題 2">
            <a:extLst>
              <a:ext uri="{FF2B5EF4-FFF2-40B4-BE49-F238E27FC236}">
                <a16:creationId xmlns:a16="http://schemas.microsoft.com/office/drawing/2014/main" id="{F1933B3B-EC08-9D90-059B-0B64CC0B555B}"/>
              </a:ext>
            </a:extLst>
          </p:cNvPr>
          <p:cNvSpPr txBox="1">
            <a:spLocks/>
          </p:cNvSpPr>
          <p:nvPr/>
        </p:nvSpPr>
        <p:spPr>
          <a:xfrm>
            <a:off x="320634" y="1249680"/>
            <a:ext cx="11550732" cy="273946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●課程名稱：機械設備源頭相關法令宣導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含安全評估相關規定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●主題內容：各類機械設備本質安全與源頭管理法令之介紹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●目的：強化產業落實機械設備源頭風險控管，提升職場整體安全水準，降低職災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●產業別：一般行業、營造業等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●對象：事業單位管理人員、採購相關人員、維護保養人員、現場作業人員、進口商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及製造商等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優先招生對象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；如具公務人員身份者可登錄終生學習時數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副標題 2">
            <a:extLst>
              <a:ext uri="{FF2B5EF4-FFF2-40B4-BE49-F238E27FC236}">
                <a16:creationId xmlns:a16="http://schemas.microsoft.com/office/drawing/2014/main" id="{9C76E991-D348-C316-01D6-1286F3399C22}"/>
              </a:ext>
            </a:extLst>
          </p:cNvPr>
          <p:cNvSpPr txBox="1">
            <a:spLocks/>
          </p:cNvSpPr>
          <p:nvPr/>
        </p:nvSpPr>
        <p:spPr>
          <a:xfrm>
            <a:off x="859971" y="399087"/>
            <a:ext cx="10256462" cy="6909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年機械設備源頭管理法令制度之宣導活動</a:t>
            </a:r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雲林職訓中心</a:t>
            </a:r>
            <a:r>
              <a:rPr lang="en-US" altLang="zh-TW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 descr="一張含有 運輸, 挖土機, 建造裝備, 車輛 的圖片&#10;&#10;AI 產生的內容可能不正確。">
            <a:extLst>
              <a:ext uri="{FF2B5EF4-FFF2-40B4-BE49-F238E27FC236}">
                <a16:creationId xmlns:a16="http://schemas.microsoft.com/office/drawing/2014/main" id="{9D720399-6001-66B2-0682-06252CF6E46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61" b="89844" l="4395" r="92383">
                        <a14:foregroundMark x1="8789" y1="80176" x2="8789" y2="80176"/>
                        <a14:foregroundMark x1="7813" y1="87402" x2="7813" y2="87402"/>
                        <a14:foregroundMark x1="4492" y1="86816" x2="4492" y2="86816"/>
                        <a14:foregroundMark x1="91211" y1="76758" x2="91211" y2="76758"/>
                        <a14:foregroundMark x1="92383" y1="59961" x2="92383" y2="59961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941" y="2469727"/>
            <a:ext cx="1510353" cy="1510353"/>
          </a:xfrm>
          <a:prstGeom prst="rect">
            <a:avLst/>
          </a:prstGeom>
        </p:spPr>
      </p:pic>
      <p:pic>
        <p:nvPicPr>
          <p:cNvPr id="8" name="圖片 7" descr="一張含有 運輸, 車輛, 牽引機, 陸上交通工具 的圖片&#10;&#10;AI 產生的內容可能不正確。">
            <a:extLst>
              <a:ext uri="{FF2B5EF4-FFF2-40B4-BE49-F238E27FC236}">
                <a16:creationId xmlns:a16="http://schemas.microsoft.com/office/drawing/2014/main" id="{52135C8D-72B6-8ED8-4A2F-21D98373BEE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61" b="89941" l="6152" r="89941">
                        <a14:foregroundMark x1="10254" y1="68262" x2="6690" y2="75814"/>
                        <a14:backgroundMark x1="19824" y1="44141" x2="19824" y2="44141"/>
                        <a14:backgroundMark x1="19824" y1="44629" x2="35938" y2="27344"/>
                        <a14:backgroundMark x1="35938" y1="27344" x2="47168" y2="24609"/>
                        <a14:backgroundMark x1="47168" y1="24609" x2="65820" y2="25684"/>
                        <a14:backgroundMark x1="65820" y1="25684" x2="70605" y2="30762"/>
                        <a14:backgroundMark x1="70605" y1="30762" x2="74902" y2="40137"/>
                        <a14:backgroundMark x1="74902" y1="40137" x2="81543" y2="45703"/>
                        <a14:backgroundMark x1="81543" y1="45703" x2="82227" y2="57520"/>
                        <a14:backgroundMark x1="82227" y1="57520" x2="78906" y2="70996"/>
                        <a14:backgroundMark x1="38770" y1="44043" x2="38281" y2="43066"/>
                        <a14:backgroundMark x1="65820" y1="38086" x2="65527" y2="42676"/>
                        <a14:backgroundMark x1="32227" y1="51074" x2="32227" y2="51074"/>
                        <a14:backgroundMark x1="18164" y1="86621" x2="92480" y2="68262"/>
                        <a14:backgroundMark x1="9724" y1="78802" x2="28027" y2="84277"/>
                        <a14:backgroundMark x1="28027" y1="84277" x2="36230" y2="81934"/>
                        <a14:backgroundMark x1="36230" y1="81934" x2="37012" y2="81445"/>
                        <a14:backgroundMark x1="3613" y1="76758" x2="9863" y2="79102"/>
                        <a14:backgroundMark x1="12988" y1="51563" x2="30078" y2="42969"/>
                        <a14:backgroundMark x1="30078" y1="42969" x2="37402" y2="32715"/>
                        <a14:backgroundMark x1="37402" y1="32715" x2="44629" y2="29297"/>
                        <a14:backgroundMark x1="44629" y1="29297" x2="56445" y2="29004"/>
                        <a14:backgroundMark x1="56445" y1="29004" x2="66113" y2="29102"/>
                        <a14:backgroundMark x1="66113" y1="29102" x2="74219" y2="35840"/>
                        <a14:backgroundMark x1="74219" y1="35840" x2="84473" y2="50977"/>
                        <a14:backgroundMark x1="84473" y1="50977" x2="91211" y2="35254"/>
                        <a14:backgroundMark x1="91211" y1="35254" x2="77246" y2="16797"/>
                        <a14:backgroundMark x1="77246" y1="16797" x2="33398" y2="12695"/>
                        <a14:backgroundMark x1="33398" y1="12695" x2="17871" y2="20801"/>
                        <a14:backgroundMark x1="17871" y1="20801" x2="9277" y2="34277"/>
                        <a14:backgroundMark x1="9277" y1="34277" x2="7520" y2="45605"/>
                        <a14:backgroundMark x1="7520" y1="45605" x2="11914" y2="51074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17247" y="-26339"/>
            <a:ext cx="1727826" cy="1727826"/>
          </a:xfrm>
          <a:prstGeom prst="rect">
            <a:avLst/>
          </a:prstGeom>
        </p:spPr>
      </p:pic>
      <p:sp>
        <p:nvSpPr>
          <p:cNvPr id="27" name="副標題 2">
            <a:extLst>
              <a:ext uri="{FF2B5EF4-FFF2-40B4-BE49-F238E27FC236}">
                <a16:creationId xmlns:a16="http://schemas.microsoft.com/office/drawing/2014/main" id="{1A5F95BB-E162-84E0-6276-535B53AC57D9}"/>
              </a:ext>
            </a:extLst>
          </p:cNvPr>
          <p:cNvSpPr txBox="1">
            <a:spLocks/>
          </p:cNvSpPr>
          <p:nvPr/>
        </p:nvSpPr>
        <p:spPr>
          <a:xfrm>
            <a:off x="1942885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財團法人職業災害預防及重建中心</a:t>
            </a:r>
          </a:p>
        </p:txBody>
      </p:sp>
      <p:graphicFrame>
        <p:nvGraphicFramePr>
          <p:cNvPr id="32" name="表格 31">
            <a:extLst>
              <a:ext uri="{FF2B5EF4-FFF2-40B4-BE49-F238E27FC236}">
                <a16:creationId xmlns:a16="http://schemas.microsoft.com/office/drawing/2014/main" id="{5B07A455-CF8E-622B-A060-AE667826FE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0572885"/>
              </p:ext>
            </p:extLst>
          </p:nvPr>
        </p:nvGraphicFramePr>
        <p:xfrm>
          <a:off x="351116" y="3881119"/>
          <a:ext cx="11474230" cy="1516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910">
                  <a:extLst>
                    <a:ext uri="{9D8B030D-6E8A-4147-A177-3AD203B41FA5}">
                      <a16:colId xmlns:a16="http://schemas.microsoft.com/office/drawing/2014/main" val="1232056173"/>
                    </a:ext>
                  </a:extLst>
                </a:gridCol>
                <a:gridCol w="1504335">
                  <a:extLst>
                    <a:ext uri="{9D8B030D-6E8A-4147-A177-3AD203B41FA5}">
                      <a16:colId xmlns:a16="http://schemas.microsoft.com/office/drawing/2014/main" val="3177158767"/>
                    </a:ext>
                  </a:extLst>
                </a:gridCol>
                <a:gridCol w="5355959">
                  <a:extLst>
                    <a:ext uri="{9D8B030D-6E8A-4147-A177-3AD203B41FA5}">
                      <a16:colId xmlns:a16="http://schemas.microsoft.com/office/drawing/2014/main" val="992260215"/>
                    </a:ext>
                  </a:extLst>
                </a:gridCol>
                <a:gridCol w="1838513">
                  <a:extLst>
                    <a:ext uri="{9D8B030D-6E8A-4147-A177-3AD203B41FA5}">
                      <a16:colId xmlns:a16="http://schemas.microsoft.com/office/drawing/2014/main" val="3303974975"/>
                    </a:ext>
                  </a:extLst>
                </a:gridCol>
                <a:gridCol w="1838513">
                  <a:extLst>
                    <a:ext uri="{9D8B030D-6E8A-4147-A177-3AD203B41FA5}">
                      <a16:colId xmlns:a16="http://schemas.microsoft.com/office/drawing/2014/main" val="16507816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日期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時間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可登入時數課程</a:t>
                      </a:r>
                      <a:endParaRPr lang="en-US" altLang="zh-TW" dirty="0"/>
                    </a:p>
                    <a:p>
                      <a:pPr algn="ctr"/>
                      <a:r>
                        <a:rPr lang="en-US" altLang="zh-TW" sz="1200" dirty="0"/>
                        <a:t>(</a:t>
                      </a:r>
                      <a:r>
                        <a:rPr lang="zh-TW" altLang="en-US" sz="1200" dirty="0"/>
                        <a:t>欲登錄在職回訓時數者，請於報名時提供原結業證書或資格證明文件</a:t>
                      </a:r>
                      <a:r>
                        <a:rPr lang="en-US" altLang="zh-TW" sz="1200" dirty="0"/>
                        <a:t>)</a:t>
                      </a:r>
                      <a:endParaRPr lang="zh-TW" altLang="en-US" sz="1200" dirty="0"/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報名網址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報名</a:t>
                      </a:r>
                      <a:r>
                        <a:rPr lang="en-US" altLang="zh-TW" dirty="0"/>
                        <a:t>QR Code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016857"/>
                  </a:ext>
                </a:extLst>
              </a:tr>
              <a:tr h="967385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8/26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(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j-lt"/>
                        </a:rPr>
                        <a:t>二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13:00-17:00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(4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j-lt"/>
                        </a:rPr>
                        <a:t>小時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rgbClr val="0000CC"/>
                          </a:solidFill>
                        </a:rPr>
                        <a:t>起重機與吊掛作業人員在職教育訓練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rgbClr val="0000CC"/>
                          </a:solidFill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點我報名</a:t>
                      </a:r>
                      <a:endParaRPr lang="zh-TW" altLang="en-US" b="1" dirty="0">
                        <a:solidFill>
                          <a:srgbClr val="0000CC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0000CC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188941"/>
                  </a:ext>
                </a:extLst>
              </a:tr>
            </a:tbl>
          </a:graphicData>
        </a:graphic>
      </p:graphicFrame>
      <p:sp>
        <p:nvSpPr>
          <p:cNvPr id="2" name="爆炸: 八角 1">
            <a:extLst>
              <a:ext uri="{FF2B5EF4-FFF2-40B4-BE49-F238E27FC236}">
                <a16:creationId xmlns:a16="http://schemas.microsoft.com/office/drawing/2014/main" id="{84639118-C10E-897D-D2E6-EBC37FA46F43}"/>
              </a:ext>
            </a:extLst>
          </p:cNvPr>
          <p:cNvSpPr/>
          <p:nvPr/>
        </p:nvSpPr>
        <p:spPr>
          <a:xfrm rot="388700">
            <a:off x="9551904" y="787433"/>
            <a:ext cx="2583722" cy="1145528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免費課程</a:t>
            </a:r>
          </a:p>
        </p:txBody>
      </p:sp>
      <p:pic>
        <p:nvPicPr>
          <p:cNvPr id="5" name="圖形 4" descr="游標 以實心填滿">
            <a:extLst>
              <a:ext uri="{FF2B5EF4-FFF2-40B4-BE49-F238E27FC236}">
                <a16:creationId xmlns:a16="http://schemas.microsoft.com/office/drawing/2014/main" id="{2683D438-2837-399C-36BD-0CD4D381BA3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495529" y="4753641"/>
            <a:ext cx="376269" cy="376269"/>
          </a:xfrm>
          <a:prstGeom prst="rect">
            <a:avLst/>
          </a:prstGeom>
        </p:spPr>
      </p:pic>
      <p:sp>
        <p:nvSpPr>
          <p:cNvPr id="12" name="副標題 2">
            <a:extLst>
              <a:ext uri="{FF2B5EF4-FFF2-40B4-BE49-F238E27FC236}">
                <a16:creationId xmlns:a16="http://schemas.microsoft.com/office/drawing/2014/main" id="{A2E6BEB6-9E4D-46AB-9BE5-220CE303A7FC}"/>
              </a:ext>
            </a:extLst>
          </p:cNvPr>
          <p:cNvSpPr txBox="1">
            <a:spLocks/>
          </p:cNvSpPr>
          <p:nvPr/>
        </p:nvSpPr>
        <p:spPr>
          <a:xfrm>
            <a:off x="5246204" y="5334619"/>
            <a:ext cx="676596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如遇天災或不可抗力之因素導致無法開課，本會將另行安排日期並重新公告與通知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副標題 2">
            <a:extLst>
              <a:ext uri="{FF2B5EF4-FFF2-40B4-BE49-F238E27FC236}">
                <a16:creationId xmlns:a16="http://schemas.microsoft.com/office/drawing/2014/main" id="{E0A8B08E-9F75-98B0-2A96-1E9C968EA487}"/>
              </a:ext>
            </a:extLst>
          </p:cNvPr>
          <p:cNvSpPr txBox="1">
            <a:spLocks/>
          </p:cNvSpPr>
          <p:nvPr/>
        </p:nvSpPr>
        <p:spPr>
          <a:xfrm>
            <a:off x="29668" y="5513449"/>
            <a:ext cx="12162332" cy="86020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上課地點：雲林縣斗南鎮延平路二段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368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  聯絡電話：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(05)5954711#12</a:t>
            </a:r>
          </a:p>
          <a:p>
            <a:pPr marL="0" indent="0" defTabSz="893763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承辦人：白小姐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             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聯絡信箱：</a:t>
            </a:r>
            <a:r>
              <a:rPr lang="en-US" altLang="zh-TW" sz="2000" b="1" i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5954711@mail.isha.org.tw</a:t>
            </a:r>
          </a:p>
        </p:txBody>
      </p:sp>
      <p:pic>
        <p:nvPicPr>
          <p:cNvPr id="10" name="圖形 9" descr="有圖釘的地圖 以實心填滿">
            <a:extLst>
              <a:ext uri="{FF2B5EF4-FFF2-40B4-BE49-F238E27FC236}">
                <a16:creationId xmlns:a16="http://schemas.microsoft.com/office/drawing/2014/main" id="{45FB68F9-0C49-A3B6-DAB0-AACACA0DABE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24925" y="5553072"/>
            <a:ext cx="360000" cy="360000"/>
          </a:xfrm>
          <a:prstGeom prst="rect">
            <a:avLst/>
          </a:prstGeom>
        </p:spPr>
      </p:pic>
      <p:pic>
        <p:nvPicPr>
          <p:cNvPr id="13" name="圖形 12" descr="電話 以實心填滿">
            <a:extLst>
              <a:ext uri="{FF2B5EF4-FFF2-40B4-BE49-F238E27FC236}">
                <a16:creationId xmlns:a16="http://schemas.microsoft.com/office/drawing/2014/main" id="{E60E2D5E-2468-03CD-5DFC-BD40C61B5C0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364160" y="5584027"/>
            <a:ext cx="360000" cy="360000"/>
          </a:xfrm>
          <a:prstGeom prst="rect">
            <a:avLst/>
          </a:prstGeom>
        </p:spPr>
      </p:pic>
      <p:pic>
        <p:nvPicPr>
          <p:cNvPr id="18" name="圖形 17" descr="客服中心 以實心填滿">
            <a:extLst>
              <a:ext uri="{FF2B5EF4-FFF2-40B4-BE49-F238E27FC236}">
                <a16:creationId xmlns:a16="http://schemas.microsoft.com/office/drawing/2014/main" id="{8C90F63D-EC4E-57A6-4070-1FD9EE62688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24925" y="5925958"/>
            <a:ext cx="360000" cy="360000"/>
          </a:xfrm>
          <a:prstGeom prst="rect">
            <a:avLst/>
          </a:prstGeom>
        </p:spPr>
      </p:pic>
      <p:pic>
        <p:nvPicPr>
          <p:cNvPr id="19" name="圖形 18" descr="信箱 以實心填滿">
            <a:extLst>
              <a:ext uri="{FF2B5EF4-FFF2-40B4-BE49-F238E27FC236}">
                <a16:creationId xmlns:a16="http://schemas.microsoft.com/office/drawing/2014/main" id="{CF4D1922-CBDB-0804-A77A-8B2FFC0F2B8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364160" y="5943552"/>
            <a:ext cx="360000" cy="360000"/>
          </a:xfrm>
          <a:prstGeom prst="rect">
            <a:avLst/>
          </a:prstGeom>
        </p:spPr>
      </p:pic>
      <p:pic>
        <p:nvPicPr>
          <p:cNvPr id="21" name="圖片 20" descr="一張含有 樣式, 設計, 布 的圖片&#10;&#10;AI 產生的內容可能不正確。">
            <a:extLst>
              <a:ext uri="{FF2B5EF4-FFF2-40B4-BE49-F238E27FC236}">
                <a16:creationId xmlns:a16="http://schemas.microsoft.com/office/drawing/2014/main" id="{394B582E-9B15-002D-285B-E2D1B9208F0D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8823" y="4419687"/>
            <a:ext cx="973022" cy="973022"/>
          </a:xfrm>
          <a:prstGeom prst="rect">
            <a:avLst/>
          </a:prstGeom>
        </p:spPr>
      </p:pic>
      <p:sp>
        <p:nvSpPr>
          <p:cNvPr id="20" name="副標題 2">
            <a:extLst>
              <a:ext uri="{FF2B5EF4-FFF2-40B4-BE49-F238E27FC236}">
                <a16:creationId xmlns:a16="http://schemas.microsoft.com/office/drawing/2014/main" id="{2EA5F341-64EE-E9AF-51A7-24D9B71FDFB7}"/>
              </a:ext>
            </a:extLst>
          </p:cNvPr>
          <p:cNvSpPr txBox="1">
            <a:spLocks/>
          </p:cNvSpPr>
          <p:nvPr/>
        </p:nvSpPr>
        <p:spPr>
          <a:xfrm>
            <a:off x="9581817" y="1829366"/>
            <a:ext cx="252389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名額有限 額滿為止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4728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4F6655-2073-F1C0-C3C3-D7BC5B620F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03276A09-1220-55CD-C89F-5572AF2E42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52"/>
          <a:stretch/>
        </p:blipFill>
        <p:spPr bwMode="auto">
          <a:xfrm>
            <a:off x="1510579" y="6384485"/>
            <a:ext cx="532243" cy="482738"/>
          </a:xfrm>
          <a:prstGeom prst="rect">
            <a:avLst/>
          </a:prstGeom>
          <a:noFill/>
        </p:spPr>
      </p:pic>
      <p:pic>
        <p:nvPicPr>
          <p:cNvPr id="16" name="Picture 8" descr="C:\Users\cwj\Desktop\協會logo2.jpg.tif">
            <a:extLst>
              <a:ext uri="{FF2B5EF4-FFF2-40B4-BE49-F238E27FC236}">
                <a16:creationId xmlns:a16="http://schemas.microsoft.com/office/drawing/2014/main" id="{7A8680FE-165B-2BC2-FA71-32754A534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11" y1="42574" x2="30033" y2="10891"/>
                        <a14:foregroundMark x1="5941" y1="42574" x2="18812" y2="16172"/>
                        <a14:foregroundMark x1="49835" y1="7921" x2="64026" y2="7261"/>
                        <a14:foregroundMark x1="41584" y1="7921" x2="50495" y2="12541"/>
                        <a14:foregroundMark x1="43564" y1="8581" x2="52145" y2="4290"/>
                        <a14:foregroundMark x1="33003" y1="32013" x2="65017" y2="61716"/>
                        <a14:foregroundMark x1="69307" y1="35314" x2="69307" y2="35314"/>
                        <a14:foregroundMark x1="62706" y1="41914" x2="66337" y2="61716"/>
                        <a14:foregroundMark x1="70297" y1="41914" x2="58086" y2="43564"/>
                        <a14:foregroundMark x1="67987" y1="35314" x2="56436" y2="38284"/>
                        <a14:foregroundMark x1="62706" y1="35974" x2="63366" y2="28383"/>
                        <a14:foregroundMark x1="36304" y1="39604" x2="36304" y2="39604"/>
                        <a14:foregroundMark x1="39274" y1="27723" x2="36304" y2="38284"/>
                        <a14:foregroundMark x1="33993" y1="41254" x2="24092" y2="41914"/>
                        <a14:foregroundMark x1="23432" y1="44224" x2="32343" y2="47855"/>
                        <a14:foregroundMark x1="32343" y1="44224" x2="44554" y2="47195"/>
                        <a14:foregroundMark x1="36304" y1="54125" x2="33993" y2="63036"/>
                        <a14:foregroundMark x1="35314" y1="65347" x2="42244" y2="62376"/>
                        <a14:foregroundMark x1="55776" y1="63036" x2="66997" y2="57756"/>
                        <a14:foregroundMark x1="54125" y1="26733" x2="54125" y2="26733"/>
                        <a14:foregroundMark x1="50495" y1="26733" x2="51155" y2="19142"/>
                        <a14:foregroundMark x1="47525" y1="25413" x2="48845" y2="30693"/>
                        <a14:foregroundMark x1="28713" y1="86469" x2="48845" y2="90429"/>
                        <a14:foregroundMark x1="46865" y1="90429" x2="54125" y2="92739"/>
                        <a14:foregroundMark x1="57426" y1="95710" x2="57426" y2="95710"/>
                        <a14:foregroundMark x1="70297" y1="91749" x2="70297" y2="91749"/>
                        <a14:foregroundMark x1="88449" y1="77558" x2="88449" y2="77558"/>
                        <a14:foregroundMark x1="86799" y1="33663" x2="86799" y2="33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83" y="6350705"/>
            <a:ext cx="512162" cy="51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副標題 2">
            <a:extLst>
              <a:ext uri="{FF2B5EF4-FFF2-40B4-BE49-F238E27FC236}">
                <a16:creationId xmlns:a16="http://schemas.microsoft.com/office/drawing/2014/main" id="{357DF18C-7F95-56C8-4E1F-249D4450CFCF}"/>
              </a:ext>
            </a:extLst>
          </p:cNvPr>
          <p:cNvSpPr txBox="1">
            <a:spLocks/>
          </p:cNvSpPr>
          <p:nvPr/>
        </p:nvSpPr>
        <p:spPr>
          <a:xfrm>
            <a:off x="7855192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社團法人中華民國工業安全衛生協會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57339A40-B2B2-3C82-9D83-3955525230FD}"/>
              </a:ext>
            </a:extLst>
          </p:cNvPr>
          <p:cNvSpPr txBox="1">
            <a:spLocks/>
          </p:cNvSpPr>
          <p:nvPr/>
        </p:nvSpPr>
        <p:spPr>
          <a:xfrm>
            <a:off x="21336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主辦單位：</a:t>
            </a:r>
          </a:p>
        </p:txBody>
      </p:sp>
      <p:sp>
        <p:nvSpPr>
          <p:cNvPr id="11" name="副標題 2">
            <a:extLst>
              <a:ext uri="{FF2B5EF4-FFF2-40B4-BE49-F238E27FC236}">
                <a16:creationId xmlns:a16="http://schemas.microsoft.com/office/drawing/2014/main" id="{F96B26BA-B351-100E-CD79-AFD5725ECBC9}"/>
              </a:ext>
            </a:extLst>
          </p:cNvPr>
          <p:cNvSpPr txBox="1">
            <a:spLocks/>
          </p:cNvSpPr>
          <p:nvPr/>
        </p:nvSpPr>
        <p:spPr>
          <a:xfrm>
            <a:off x="602573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執行單位：</a:t>
            </a:r>
          </a:p>
        </p:txBody>
      </p:sp>
      <p:sp>
        <p:nvSpPr>
          <p:cNvPr id="14" name="副標題 2">
            <a:extLst>
              <a:ext uri="{FF2B5EF4-FFF2-40B4-BE49-F238E27FC236}">
                <a16:creationId xmlns:a16="http://schemas.microsoft.com/office/drawing/2014/main" id="{BBC6BEFE-7520-E994-BD50-775A2F05D243}"/>
              </a:ext>
            </a:extLst>
          </p:cNvPr>
          <p:cNvSpPr txBox="1">
            <a:spLocks/>
          </p:cNvSpPr>
          <p:nvPr/>
        </p:nvSpPr>
        <p:spPr>
          <a:xfrm>
            <a:off x="320634" y="1249680"/>
            <a:ext cx="11550732" cy="273946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●課程名稱：機械設備源頭相關法令宣導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含安全評估相關規定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●主題內容：各類機械設備本質安全與源頭管理法令之介紹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●目的：強化產業落實機械設備源頭風險控管，提升職場整體安全水準，降低職災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●產業別：一般行業、營造業等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●對象：事業單位管理人員、採購相關人員、維護保養人員、現場作業人員、進口商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及製造商等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優先招生對象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；如具公務人員身份者可登錄終生學習時數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副標題 2">
            <a:extLst>
              <a:ext uri="{FF2B5EF4-FFF2-40B4-BE49-F238E27FC236}">
                <a16:creationId xmlns:a16="http://schemas.microsoft.com/office/drawing/2014/main" id="{19A5787F-3469-922E-4316-A9FD310DDC5C}"/>
              </a:ext>
            </a:extLst>
          </p:cNvPr>
          <p:cNvSpPr txBox="1">
            <a:spLocks/>
          </p:cNvSpPr>
          <p:nvPr/>
        </p:nvSpPr>
        <p:spPr>
          <a:xfrm>
            <a:off x="859971" y="399087"/>
            <a:ext cx="10256462" cy="6909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年機械設備源頭管理法令制度之宣導活動</a:t>
            </a:r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高雄職訓中心</a:t>
            </a: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 descr="一張含有 運輸, 挖土機, 建造裝備, 車輛 的圖片&#10;&#10;AI 產生的內容可能不正確。">
            <a:extLst>
              <a:ext uri="{FF2B5EF4-FFF2-40B4-BE49-F238E27FC236}">
                <a16:creationId xmlns:a16="http://schemas.microsoft.com/office/drawing/2014/main" id="{8314D72E-66B7-3F47-FD80-96394FB58F8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61" b="89844" l="4395" r="92383">
                        <a14:foregroundMark x1="8789" y1="80176" x2="8789" y2="80176"/>
                        <a14:foregroundMark x1="7813" y1="87402" x2="7813" y2="87402"/>
                        <a14:foregroundMark x1="4492" y1="86816" x2="4492" y2="86816"/>
                        <a14:foregroundMark x1="91211" y1="76758" x2="91211" y2="76758"/>
                        <a14:foregroundMark x1="92383" y1="59961" x2="92383" y2="59961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941" y="2469727"/>
            <a:ext cx="1510353" cy="1510353"/>
          </a:xfrm>
          <a:prstGeom prst="rect">
            <a:avLst/>
          </a:prstGeom>
        </p:spPr>
      </p:pic>
      <p:pic>
        <p:nvPicPr>
          <p:cNvPr id="8" name="圖片 7" descr="一張含有 運輸, 車輛, 牽引機, 陸上交通工具 的圖片&#10;&#10;AI 產生的內容可能不正確。">
            <a:extLst>
              <a:ext uri="{FF2B5EF4-FFF2-40B4-BE49-F238E27FC236}">
                <a16:creationId xmlns:a16="http://schemas.microsoft.com/office/drawing/2014/main" id="{0AF7C648-5130-3187-D394-9EA4612177F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61" b="89941" l="6152" r="89941">
                        <a14:foregroundMark x1="10254" y1="68262" x2="6690" y2="75814"/>
                        <a14:backgroundMark x1="19824" y1="44141" x2="19824" y2="44141"/>
                        <a14:backgroundMark x1="19824" y1="44629" x2="35938" y2="27344"/>
                        <a14:backgroundMark x1="35938" y1="27344" x2="47168" y2="24609"/>
                        <a14:backgroundMark x1="47168" y1="24609" x2="65820" y2="25684"/>
                        <a14:backgroundMark x1="65820" y1="25684" x2="70605" y2="30762"/>
                        <a14:backgroundMark x1="70605" y1="30762" x2="74902" y2="40137"/>
                        <a14:backgroundMark x1="74902" y1="40137" x2="81543" y2="45703"/>
                        <a14:backgroundMark x1="81543" y1="45703" x2="82227" y2="57520"/>
                        <a14:backgroundMark x1="82227" y1="57520" x2="78906" y2="70996"/>
                        <a14:backgroundMark x1="38770" y1="44043" x2="38281" y2="43066"/>
                        <a14:backgroundMark x1="65820" y1="38086" x2="65527" y2="42676"/>
                        <a14:backgroundMark x1="32227" y1="51074" x2="32227" y2="51074"/>
                        <a14:backgroundMark x1="18164" y1="86621" x2="92480" y2="68262"/>
                        <a14:backgroundMark x1="9724" y1="78802" x2="28027" y2="84277"/>
                        <a14:backgroundMark x1="28027" y1="84277" x2="36230" y2="81934"/>
                        <a14:backgroundMark x1="36230" y1="81934" x2="37012" y2="81445"/>
                        <a14:backgroundMark x1="3613" y1="76758" x2="9863" y2="79102"/>
                        <a14:backgroundMark x1="12988" y1="51563" x2="30078" y2="42969"/>
                        <a14:backgroundMark x1="30078" y1="42969" x2="37402" y2="32715"/>
                        <a14:backgroundMark x1="37402" y1="32715" x2="44629" y2="29297"/>
                        <a14:backgroundMark x1="44629" y1="29297" x2="56445" y2="29004"/>
                        <a14:backgroundMark x1="56445" y1="29004" x2="66113" y2="29102"/>
                        <a14:backgroundMark x1="66113" y1="29102" x2="74219" y2="35840"/>
                        <a14:backgroundMark x1="74219" y1="35840" x2="84473" y2="50977"/>
                        <a14:backgroundMark x1="84473" y1="50977" x2="91211" y2="35254"/>
                        <a14:backgroundMark x1="91211" y1="35254" x2="77246" y2="16797"/>
                        <a14:backgroundMark x1="77246" y1="16797" x2="33398" y2="12695"/>
                        <a14:backgroundMark x1="33398" y1="12695" x2="17871" y2="20801"/>
                        <a14:backgroundMark x1="17871" y1="20801" x2="9277" y2="34277"/>
                        <a14:backgroundMark x1="9277" y1="34277" x2="7520" y2="45605"/>
                        <a14:backgroundMark x1="7520" y1="45605" x2="11914" y2="51074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17247" y="-26339"/>
            <a:ext cx="1727826" cy="1727826"/>
          </a:xfrm>
          <a:prstGeom prst="rect">
            <a:avLst/>
          </a:prstGeom>
        </p:spPr>
      </p:pic>
      <p:sp>
        <p:nvSpPr>
          <p:cNvPr id="27" name="副標題 2">
            <a:extLst>
              <a:ext uri="{FF2B5EF4-FFF2-40B4-BE49-F238E27FC236}">
                <a16:creationId xmlns:a16="http://schemas.microsoft.com/office/drawing/2014/main" id="{A53FDB2B-E93D-3CFB-70AD-642F87B13C65}"/>
              </a:ext>
            </a:extLst>
          </p:cNvPr>
          <p:cNvSpPr txBox="1">
            <a:spLocks/>
          </p:cNvSpPr>
          <p:nvPr/>
        </p:nvSpPr>
        <p:spPr>
          <a:xfrm>
            <a:off x="1942885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財團法人職業災害預防及重建中心</a:t>
            </a:r>
          </a:p>
        </p:txBody>
      </p:sp>
      <p:grpSp>
        <p:nvGrpSpPr>
          <p:cNvPr id="31" name="群組 30">
            <a:extLst>
              <a:ext uri="{FF2B5EF4-FFF2-40B4-BE49-F238E27FC236}">
                <a16:creationId xmlns:a16="http://schemas.microsoft.com/office/drawing/2014/main" id="{0BBFEDB0-4234-7E1A-E3BC-F1F215B5FB36}"/>
              </a:ext>
            </a:extLst>
          </p:cNvPr>
          <p:cNvGrpSpPr/>
          <p:nvPr/>
        </p:nvGrpSpPr>
        <p:grpSpPr>
          <a:xfrm>
            <a:off x="29668" y="5513449"/>
            <a:ext cx="12162332" cy="860207"/>
            <a:chOff x="29669" y="4911652"/>
            <a:chExt cx="12162332" cy="860207"/>
          </a:xfrm>
        </p:grpSpPr>
        <p:sp>
          <p:nvSpPr>
            <p:cNvPr id="20" name="副標題 2">
              <a:extLst>
                <a:ext uri="{FF2B5EF4-FFF2-40B4-BE49-F238E27FC236}">
                  <a16:creationId xmlns:a16="http://schemas.microsoft.com/office/drawing/2014/main" id="{AADE6350-2372-D977-2D0C-AF1F0D5255EF}"/>
                </a:ext>
              </a:extLst>
            </p:cNvPr>
            <p:cNvSpPr txBox="1">
              <a:spLocks/>
            </p:cNvSpPr>
            <p:nvPr/>
          </p:nvSpPr>
          <p:spPr>
            <a:xfrm>
              <a:off x="29669" y="4911652"/>
              <a:ext cx="12162332" cy="860207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      上課地點：高雄市新興區中正三路</a:t>
              </a:r>
              <a:r>
                <a: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88</a:t>
              </a: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號</a:t>
              </a:r>
              <a:r>
                <a: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樓之</a:t>
              </a:r>
              <a:r>
                <a: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              </a:t>
              </a: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聯絡電話：</a:t>
              </a:r>
              <a:r>
                <a: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" panose="05000000000000000000" pitchFamily="2" charset="2"/>
                </a:rPr>
                <a:t> (07)311-7311</a:t>
              </a:r>
            </a:p>
            <a:p>
              <a:pPr marL="0" indent="0" defTabSz="893763"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" panose="05000000000000000000" pitchFamily="2" charset="2"/>
                </a:rPr>
                <a:t>          </a:t>
              </a: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承辦人：徐小姐、黃先生</a:t>
              </a:r>
              <a:r>
                <a: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                                               </a:t>
              </a: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聯絡信箱：</a:t>
              </a:r>
              <a:r>
                <a:rPr lang="en-US" altLang="zh-TW" sz="2000" b="1" i="0" dirty="0">
                  <a:effectLst/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mary@mail.isha.org.tw</a:t>
              </a:r>
            </a:p>
          </p:txBody>
        </p:sp>
        <p:pic>
          <p:nvPicPr>
            <p:cNvPr id="22" name="圖形 21" descr="有圖釘的地圖 以實心填滿">
              <a:extLst>
                <a:ext uri="{FF2B5EF4-FFF2-40B4-BE49-F238E27FC236}">
                  <a16:creationId xmlns:a16="http://schemas.microsoft.com/office/drawing/2014/main" id="{D3986EE8-F897-16AC-07E4-EF37776557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24926" y="4951275"/>
              <a:ext cx="360000" cy="360000"/>
            </a:xfrm>
            <a:prstGeom prst="rect">
              <a:avLst/>
            </a:prstGeom>
          </p:spPr>
        </p:pic>
        <p:pic>
          <p:nvPicPr>
            <p:cNvPr id="24" name="圖形 23" descr="電話 以實心填滿">
              <a:extLst>
                <a:ext uri="{FF2B5EF4-FFF2-40B4-BE49-F238E27FC236}">
                  <a16:creationId xmlns:a16="http://schemas.microsoft.com/office/drawing/2014/main" id="{C9D4515D-278A-377A-39A9-F8CF400D54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364161" y="4982230"/>
              <a:ext cx="360000" cy="360000"/>
            </a:xfrm>
            <a:prstGeom prst="rect">
              <a:avLst/>
            </a:prstGeom>
          </p:spPr>
        </p:pic>
        <p:pic>
          <p:nvPicPr>
            <p:cNvPr id="26" name="圖形 25" descr="客服中心 以實心填滿">
              <a:extLst>
                <a:ext uri="{FF2B5EF4-FFF2-40B4-BE49-F238E27FC236}">
                  <a16:creationId xmlns:a16="http://schemas.microsoft.com/office/drawing/2014/main" id="{2CD00487-FB02-8590-4F4A-2FBFDFB597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324926" y="5324161"/>
              <a:ext cx="360000" cy="360000"/>
            </a:xfrm>
            <a:prstGeom prst="rect">
              <a:avLst/>
            </a:prstGeom>
          </p:spPr>
        </p:pic>
        <p:pic>
          <p:nvPicPr>
            <p:cNvPr id="30" name="圖形 29" descr="信箱 以實心填滿">
              <a:extLst>
                <a:ext uri="{FF2B5EF4-FFF2-40B4-BE49-F238E27FC236}">
                  <a16:creationId xmlns:a16="http://schemas.microsoft.com/office/drawing/2014/main" id="{DBAE0BB0-4147-8CAF-6697-CBBDC27248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6364161" y="5341755"/>
              <a:ext cx="360000" cy="360000"/>
            </a:xfrm>
            <a:prstGeom prst="rect">
              <a:avLst/>
            </a:prstGeom>
          </p:spPr>
        </p:pic>
      </p:grpSp>
      <p:graphicFrame>
        <p:nvGraphicFramePr>
          <p:cNvPr id="32" name="表格 31">
            <a:extLst>
              <a:ext uri="{FF2B5EF4-FFF2-40B4-BE49-F238E27FC236}">
                <a16:creationId xmlns:a16="http://schemas.microsoft.com/office/drawing/2014/main" id="{8BF04092-5644-949D-6B84-83B9D6F28D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5276834"/>
              </p:ext>
            </p:extLst>
          </p:nvPr>
        </p:nvGraphicFramePr>
        <p:xfrm>
          <a:off x="213360" y="3881120"/>
          <a:ext cx="11719300" cy="15873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3745">
                  <a:extLst>
                    <a:ext uri="{9D8B030D-6E8A-4147-A177-3AD203B41FA5}">
                      <a16:colId xmlns:a16="http://schemas.microsoft.com/office/drawing/2014/main" val="1232056173"/>
                    </a:ext>
                  </a:extLst>
                </a:gridCol>
                <a:gridCol w="1589033">
                  <a:extLst>
                    <a:ext uri="{9D8B030D-6E8A-4147-A177-3AD203B41FA5}">
                      <a16:colId xmlns:a16="http://schemas.microsoft.com/office/drawing/2014/main" val="3177158767"/>
                    </a:ext>
                  </a:extLst>
                </a:gridCol>
                <a:gridCol w="4842185">
                  <a:extLst>
                    <a:ext uri="{9D8B030D-6E8A-4147-A177-3AD203B41FA5}">
                      <a16:colId xmlns:a16="http://schemas.microsoft.com/office/drawing/2014/main" val="992260215"/>
                    </a:ext>
                  </a:extLst>
                </a:gridCol>
                <a:gridCol w="2467896">
                  <a:extLst>
                    <a:ext uri="{9D8B030D-6E8A-4147-A177-3AD203B41FA5}">
                      <a16:colId xmlns:a16="http://schemas.microsoft.com/office/drawing/2014/main" val="3303974975"/>
                    </a:ext>
                  </a:extLst>
                </a:gridCol>
                <a:gridCol w="1746441">
                  <a:extLst>
                    <a:ext uri="{9D8B030D-6E8A-4147-A177-3AD203B41FA5}">
                      <a16:colId xmlns:a16="http://schemas.microsoft.com/office/drawing/2014/main" val="1650781662"/>
                    </a:ext>
                  </a:extLst>
                </a:gridCol>
              </a:tblGrid>
              <a:tr h="331675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日期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時間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可登入時數課程</a:t>
                      </a:r>
                      <a:endParaRPr lang="en-US" altLang="zh-TW" dirty="0"/>
                    </a:p>
                    <a:p>
                      <a:pPr algn="ctr"/>
                      <a:r>
                        <a:rPr lang="en-US" altLang="zh-TW" sz="1200" dirty="0"/>
                        <a:t>(</a:t>
                      </a:r>
                      <a:r>
                        <a:rPr lang="zh-TW" altLang="en-US" sz="1200" dirty="0"/>
                        <a:t>欲登錄在職回訓時數者，請於報名時提供原結業證書或資格證明文件</a:t>
                      </a:r>
                      <a:r>
                        <a:rPr lang="en-US" altLang="zh-TW" sz="1200" dirty="0"/>
                        <a:t>)</a:t>
                      </a:r>
                      <a:endParaRPr lang="zh-TW" altLang="en-US" sz="1200" dirty="0"/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報名網址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報名</a:t>
                      </a:r>
                      <a:r>
                        <a:rPr lang="en-US" altLang="zh-TW" dirty="0"/>
                        <a:t>QR Code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016857"/>
                  </a:ext>
                </a:extLst>
              </a:tr>
              <a:tr h="1038705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</a:rPr>
                        <a:t>9/12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</a:rPr>
                        <a:t>(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n-lt"/>
                        </a:rPr>
                        <a:t>五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  <a:ea typeface="+mj-ea"/>
                        </a:rPr>
                        <a:t>13:00-17:00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  <a:ea typeface="+mj-ea"/>
                        </a:rPr>
                        <a:t>(4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n-lt"/>
                          <a:ea typeface="+mj-ea"/>
                        </a:rPr>
                        <a:t>小時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n-lt"/>
                          <a:ea typeface="+mj-ea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n-lt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baseline="0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+mn-ea"/>
                        </a:rPr>
                        <a:t>固定式起重機在職教育訓練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300" b="1" i="0" u="sng" kern="1200" dirty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  <a:hlinkClick r:id="rId1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https://isha.org.tw/cCZHIG</a:t>
                      </a:r>
                      <a:endParaRPr lang="zh-TW" altLang="en-US" sz="1300" b="1" dirty="0">
                        <a:solidFill>
                          <a:srgbClr val="0000CC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0000CC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188941"/>
                  </a:ext>
                </a:extLst>
              </a:tr>
            </a:tbl>
          </a:graphicData>
        </a:graphic>
      </p:graphicFrame>
      <p:sp>
        <p:nvSpPr>
          <p:cNvPr id="2" name="爆炸: 八角 1">
            <a:extLst>
              <a:ext uri="{FF2B5EF4-FFF2-40B4-BE49-F238E27FC236}">
                <a16:creationId xmlns:a16="http://schemas.microsoft.com/office/drawing/2014/main" id="{8FEB082B-15BF-EC8A-CB79-7AA2BE03BCED}"/>
              </a:ext>
            </a:extLst>
          </p:cNvPr>
          <p:cNvSpPr/>
          <p:nvPr/>
        </p:nvSpPr>
        <p:spPr>
          <a:xfrm rot="333120">
            <a:off x="9503864" y="714712"/>
            <a:ext cx="2583722" cy="1145528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免費課程</a:t>
            </a:r>
          </a:p>
        </p:txBody>
      </p:sp>
      <p:sp>
        <p:nvSpPr>
          <p:cNvPr id="12" name="副標題 2">
            <a:extLst>
              <a:ext uri="{FF2B5EF4-FFF2-40B4-BE49-F238E27FC236}">
                <a16:creationId xmlns:a16="http://schemas.microsoft.com/office/drawing/2014/main" id="{1587C2CE-ADA3-3EBB-77AB-2C0883695CEA}"/>
              </a:ext>
            </a:extLst>
          </p:cNvPr>
          <p:cNvSpPr txBox="1">
            <a:spLocks/>
          </p:cNvSpPr>
          <p:nvPr/>
        </p:nvSpPr>
        <p:spPr>
          <a:xfrm>
            <a:off x="5292319" y="5333144"/>
            <a:ext cx="676596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如遇天災或不可抗力之因素導致無法開課，本會將另行安排日期並重新公告與通知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副標題 2">
            <a:extLst>
              <a:ext uri="{FF2B5EF4-FFF2-40B4-BE49-F238E27FC236}">
                <a16:creationId xmlns:a16="http://schemas.microsoft.com/office/drawing/2014/main" id="{F2B01FB8-71EC-9C7B-C79C-36CD27A829C8}"/>
              </a:ext>
            </a:extLst>
          </p:cNvPr>
          <p:cNvSpPr txBox="1">
            <a:spLocks/>
          </p:cNvSpPr>
          <p:nvPr/>
        </p:nvSpPr>
        <p:spPr>
          <a:xfrm>
            <a:off x="9533777" y="1795419"/>
            <a:ext cx="252389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名額有限 額滿為止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0522316" y="4431710"/>
            <a:ext cx="1030587" cy="103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4126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8EC2BF-6BC5-7387-08BE-0852C8B0DB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625E3A3F-2218-BF13-0D6E-9B25258E55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52"/>
          <a:stretch/>
        </p:blipFill>
        <p:spPr bwMode="auto">
          <a:xfrm>
            <a:off x="1510579" y="6384485"/>
            <a:ext cx="532243" cy="482738"/>
          </a:xfrm>
          <a:prstGeom prst="rect">
            <a:avLst/>
          </a:prstGeom>
          <a:noFill/>
        </p:spPr>
      </p:pic>
      <p:pic>
        <p:nvPicPr>
          <p:cNvPr id="16" name="Picture 8" descr="C:\Users\cwj\Desktop\協會logo2.jpg.tif">
            <a:extLst>
              <a:ext uri="{FF2B5EF4-FFF2-40B4-BE49-F238E27FC236}">
                <a16:creationId xmlns:a16="http://schemas.microsoft.com/office/drawing/2014/main" id="{BC818FD3-5103-EACA-4F27-064BC8F84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11" y1="42574" x2="30033" y2="10891"/>
                        <a14:foregroundMark x1="5941" y1="42574" x2="18812" y2="16172"/>
                        <a14:foregroundMark x1="49835" y1="7921" x2="64026" y2="7261"/>
                        <a14:foregroundMark x1="41584" y1="7921" x2="50495" y2="12541"/>
                        <a14:foregroundMark x1="43564" y1="8581" x2="52145" y2="4290"/>
                        <a14:foregroundMark x1="33003" y1="32013" x2="65017" y2="61716"/>
                        <a14:foregroundMark x1="69307" y1="35314" x2="69307" y2="35314"/>
                        <a14:foregroundMark x1="62706" y1="41914" x2="66337" y2="61716"/>
                        <a14:foregroundMark x1="70297" y1="41914" x2="58086" y2="43564"/>
                        <a14:foregroundMark x1="67987" y1="35314" x2="56436" y2="38284"/>
                        <a14:foregroundMark x1="62706" y1="35974" x2="63366" y2="28383"/>
                        <a14:foregroundMark x1="36304" y1="39604" x2="36304" y2="39604"/>
                        <a14:foregroundMark x1="39274" y1="27723" x2="36304" y2="38284"/>
                        <a14:foregroundMark x1="33993" y1="41254" x2="24092" y2="41914"/>
                        <a14:foregroundMark x1="23432" y1="44224" x2="32343" y2="47855"/>
                        <a14:foregroundMark x1="32343" y1="44224" x2="44554" y2="47195"/>
                        <a14:foregroundMark x1="36304" y1="54125" x2="33993" y2="63036"/>
                        <a14:foregroundMark x1="35314" y1="65347" x2="42244" y2="62376"/>
                        <a14:foregroundMark x1="55776" y1="63036" x2="66997" y2="57756"/>
                        <a14:foregroundMark x1="54125" y1="26733" x2="54125" y2="26733"/>
                        <a14:foregroundMark x1="50495" y1="26733" x2="51155" y2="19142"/>
                        <a14:foregroundMark x1="47525" y1="25413" x2="48845" y2="30693"/>
                        <a14:foregroundMark x1="28713" y1="86469" x2="48845" y2="90429"/>
                        <a14:foregroundMark x1="46865" y1="90429" x2="54125" y2="92739"/>
                        <a14:foregroundMark x1="57426" y1="95710" x2="57426" y2="95710"/>
                        <a14:foregroundMark x1="70297" y1="91749" x2="70297" y2="91749"/>
                        <a14:foregroundMark x1="88449" y1="77558" x2="88449" y2="77558"/>
                        <a14:foregroundMark x1="86799" y1="33663" x2="86799" y2="33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83" y="6350705"/>
            <a:ext cx="512162" cy="51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副標題 2">
            <a:extLst>
              <a:ext uri="{FF2B5EF4-FFF2-40B4-BE49-F238E27FC236}">
                <a16:creationId xmlns:a16="http://schemas.microsoft.com/office/drawing/2014/main" id="{C76320F2-D754-9D0A-CEEB-760D3CCB1277}"/>
              </a:ext>
            </a:extLst>
          </p:cNvPr>
          <p:cNvSpPr txBox="1">
            <a:spLocks/>
          </p:cNvSpPr>
          <p:nvPr/>
        </p:nvSpPr>
        <p:spPr>
          <a:xfrm>
            <a:off x="7855192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社團法人中華民國工業安全衛生協會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915E884-0412-6413-563E-9B782CB667AD}"/>
              </a:ext>
            </a:extLst>
          </p:cNvPr>
          <p:cNvSpPr txBox="1">
            <a:spLocks/>
          </p:cNvSpPr>
          <p:nvPr/>
        </p:nvSpPr>
        <p:spPr>
          <a:xfrm>
            <a:off x="21336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主辦單位：</a:t>
            </a:r>
          </a:p>
        </p:txBody>
      </p:sp>
      <p:sp>
        <p:nvSpPr>
          <p:cNvPr id="11" name="副標題 2">
            <a:extLst>
              <a:ext uri="{FF2B5EF4-FFF2-40B4-BE49-F238E27FC236}">
                <a16:creationId xmlns:a16="http://schemas.microsoft.com/office/drawing/2014/main" id="{B872A61D-FAD6-36E3-CC8D-5DC0E5819731}"/>
              </a:ext>
            </a:extLst>
          </p:cNvPr>
          <p:cNvSpPr txBox="1">
            <a:spLocks/>
          </p:cNvSpPr>
          <p:nvPr/>
        </p:nvSpPr>
        <p:spPr>
          <a:xfrm>
            <a:off x="602573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執行單位：</a:t>
            </a:r>
          </a:p>
        </p:txBody>
      </p:sp>
      <p:sp>
        <p:nvSpPr>
          <p:cNvPr id="14" name="副標題 2">
            <a:extLst>
              <a:ext uri="{FF2B5EF4-FFF2-40B4-BE49-F238E27FC236}">
                <a16:creationId xmlns:a16="http://schemas.microsoft.com/office/drawing/2014/main" id="{3D760F38-7E2E-4C41-DDBA-F866958605DC}"/>
              </a:ext>
            </a:extLst>
          </p:cNvPr>
          <p:cNvSpPr txBox="1">
            <a:spLocks/>
          </p:cNvSpPr>
          <p:nvPr/>
        </p:nvSpPr>
        <p:spPr>
          <a:xfrm>
            <a:off x="320634" y="1249680"/>
            <a:ext cx="11550732" cy="273946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●課程名稱：機械設備源頭相關法令宣導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含安全評估相關規定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●主題內容：各類機械設備本質安全與源頭管理法令之介紹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●目的：強化產業落實機械設備源頭風險控管，提升職場整體安全水準，降低職災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●產業別：一般行業、營造業等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●對象：事業單位管理人員、採購相關人員、維護保養人員、現場作業人員、進口商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及製造商等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優先招生對象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；如具公務人員身份者可登錄終生學習時數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副標題 2">
            <a:extLst>
              <a:ext uri="{FF2B5EF4-FFF2-40B4-BE49-F238E27FC236}">
                <a16:creationId xmlns:a16="http://schemas.microsoft.com/office/drawing/2014/main" id="{5BA982C9-7526-8481-3F26-9B3388C35182}"/>
              </a:ext>
            </a:extLst>
          </p:cNvPr>
          <p:cNvSpPr txBox="1">
            <a:spLocks/>
          </p:cNvSpPr>
          <p:nvPr/>
        </p:nvSpPr>
        <p:spPr>
          <a:xfrm>
            <a:off x="859971" y="399087"/>
            <a:ext cx="10256462" cy="6909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年機械設備源頭管理法令制度之宣導活動</a:t>
            </a:r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新竹職訓中心</a:t>
            </a:r>
            <a:r>
              <a:rPr lang="en-US" altLang="zh-TW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 descr="一張含有 運輸, 挖土機, 建造裝備, 車輛 的圖片&#10;&#10;AI 產生的內容可能不正確。">
            <a:extLst>
              <a:ext uri="{FF2B5EF4-FFF2-40B4-BE49-F238E27FC236}">
                <a16:creationId xmlns:a16="http://schemas.microsoft.com/office/drawing/2014/main" id="{89518CA7-1166-16F0-12E1-320A0E9F9DB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61" b="89844" l="4395" r="92383">
                        <a14:foregroundMark x1="8789" y1="80176" x2="8789" y2="80176"/>
                        <a14:foregroundMark x1="7813" y1="87402" x2="7813" y2="87402"/>
                        <a14:foregroundMark x1="4492" y1="86816" x2="4492" y2="86816"/>
                        <a14:foregroundMark x1="91211" y1="76758" x2="91211" y2="76758"/>
                        <a14:foregroundMark x1="92383" y1="59961" x2="92383" y2="59961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941" y="2469727"/>
            <a:ext cx="1510353" cy="1510353"/>
          </a:xfrm>
          <a:prstGeom prst="rect">
            <a:avLst/>
          </a:prstGeom>
        </p:spPr>
      </p:pic>
      <p:pic>
        <p:nvPicPr>
          <p:cNvPr id="8" name="圖片 7" descr="一張含有 運輸, 車輛, 牽引機, 陸上交通工具 的圖片&#10;&#10;AI 產生的內容可能不正確。">
            <a:extLst>
              <a:ext uri="{FF2B5EF4-FFF2-40B4-BE49-F238E27FC236}">
                <a16:creationId xmlns:a16="http://schemas.microsoft.com/office/drawing/2014/main" id="{A3C4D86D-8D61-4150-429B-E84529341EF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61" b="89941" l="6152" r="89941">
                        <a14:foregroundMark x1="10254" y1="68262" x2="6690" y2="75814"/>
                        <a14:backgroundMark x1="19824" y1="44141" x2="19824" y2="44141"/>
                        <a14:backgroundMark x1="19824" y1="44629" x2="35938" y2="27344"/>
                        <a14:backgroundMark x1="35938" y1="27344" x2="47168" y2="24609"/>
                        <a14:backgroundMark x1="47168" y1="24609" x2="65820" y2="25684"/>
                        <a14:backgroundMark x1="65820" y1="25684" x2="70605" y2="30762"/>
                        <a14:backgroundMark x1="70605" y1="30762" x2="74902" y2="40137"/>
                        <a14:backgroundMark x1="74902" y1="40137" x2="81543" y2="45703"/>
                        <a14:backgroundMark x1="81543" y1="45703" x2="82227" y2="57520"/>
                        <a14:backgroundMark x1="82227" y1="57520" x2="78906" y2="70996"/>
                        <a14:backgroundMark x1="38770" y1="44043" x2="38281" y2="43066"/>
                        <a14:backgroundMark x1="65820" y1="38086" x2="65527" y2="42676"/>
                        <a14:backgroundMark x1="32227" y1="51074" x2="32227" y2="51074"/>
                        <a14:backgroundMark x1="18164" y1="86621" x2="92480" y2="68262"/>
                        <a14:backgroundMark x1="9724" y1="78802" x2="28027" y2="84277"/>
                        <a14:backgroundMark x1="28027" y1="84277" x2="36230" y2="81934"/>
                        <a14:backgroundMark x1="36230" y1="81934" x2="37012" y2="81445"/>
                        <a14:backgroundMark x1="3613" y1="76758" x2="9863" y2="79102"/>
                        <a14:backgroundMark x1="12988" y1="51563" x2="30078" y2="42969"/>
                        <a14:backgroundMark x1="30078" y1="42969" x2="37402" y2="32715"/>
                        <a14:backgroundMark x1="37402" y1="32715" x2="44629" y2="29297"/>
                        <a14:backgroundMark x1="44629" y1="29297" x2="56445" y2="29004"/>
                        <a14:backgroundMark x1="56445" y1="29004" x2="66113" y2="29102"/>
                        <a14:backgroundMark x1="66113" y1="29102" x2="74219" y2="35840"/>
                        <a14:backgroundMark x1="74219" y1="35840" x2="84473" y2="50977"/>
                        <a14:backgroundMark x1="84473" y1="50977" x2="91211" y2="35254"/>
                        <a14:backgroundMark x1="91211" y1="35254" x2="77246" y2="16797"/>
                        <a14:backgroundMark x1="77246" y1="16797" x2="33398" y2="12695"/>
                        <a14:backgroundMark x1="33398" y1="12695" x2="17871" y2="20801"/>
                        <a14:backgroundMark x1="17871" y1="20801" x2="9277" y2="34277"/>
                        <a14:backgroundMark x1="9277" y1="34277" x2="7520" y2="45605"/>
                        <a14:backgroundMark x1="7520" y1="45605" x2="11914" y2="51074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17247" y="-26339"/>
            <a:ext cx="1727826" cy="1727826"/>
          </a:xfrm>
          <a:prstGeom prst="rect">
            <a:avLst/>
          </a:prstGeom>
        </p:spPr>
      </p:pic>
      <p:sp>
        <p:nvSpPr>
          <p:cNvPr id="27" name="副標題 2">
            <a:extLst>
              <a:ext uri="{FF2B5EF4-FFF2-40B4-BE49-F238E27FC236}">
                <a16:creationId xmlns:a16="http://schemas.microsoft.com/office/drawing/2014/main" id="{4F3590E6-1A18-DFE1-3601-CF73400F25CD}"/>
              </a:ext>
            </a:extLst>
          </p:cNvPr>
          <p:cNvSpPr txBox="1">
            <a:spLocks/>
          </p:cNvSpPr>
          <p:nvPr/>
        </p:nvSpPr>
        <p:spPr>
          <a:xfrm>
            <a:off x="1942885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財團法人職業災害預防及重建中心</a:t>
            </a:r>
          </a:p>
        </p:txBody>
      </p:sp>
      <p:graphicFrame>
        <p:nvGraphicFramePr>
          <p:cNvPr id="32" name="表格 31">
            <a:extLst>
              <a:ext uri="{FF2B5EF4-FFF2-40B4-BE49-F238E27FC236}">
                <a16:creationId xmlns:a16="http://schemas.microsoft.com/office/drawing/2014/main" id="{35A6B698-773A-3D77-BAF7-4FAEC1AB7C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2915580"/>
              </p:ext>
            </p:extLst>
          </p:nvPr>
        </p:nvGraphicFramePr>
        <p:xfrm>
          <a:off x="213360" y="3881120"/>
          <a:ext cx="11791827" cy="1420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6846">
                  <a:extLst>
                    <a:ext uri="{9D8B030D-6E8A-4147-A177-3AD203B41FA5}">
                      <a16:colId xmlns:a16="http://schemas.microsoft.com/office/drawing/2014/main" val="1232056173"/>
                    </a:ext>
                  </a:extLst>
                </a:gridCol>
                <a:gridCol w="1533833">
                  <a:extLst>
                    <a:ext uri="{9D8B030D-6E8A-4147-A177-3AD203B41FA5}">
                      <a16:colId xmlns:a16="http://schemas.microsoft.com/office/drawing/2014/main" val="3177158767"/>
                    </a:ext>
                  </a:extLst>
                </a:gridCol>
                <a:gridCol w="4955458">
                  <a:extLst>
                    <a:ext uri="{9D8B030D-6E8A-4147-A177-3AD203B41FA5}">
                      <a16:colId xmlns:a16="http://schemas.microsoft.com/office/drawing/2014/main" val="992260215"/>
                    </a:ext>
                  </a:extLst>
                </a:gridCol>
                <a:gridCol w="2713703">
                  <a:extLst>
                    <a:ext uri="{9D8B030D-6E8A-4147-A177-3AD203B41FA5}">
                      <a16:colId xmlns:a16="http://schemas.microsoft.com/office/drawing/2014/main" val="3303974975"/>
                    </a:ext>
                  </a:extLst>
                </a:gridCol>
                <a:gridCol w="1641987">
                  <a:extLst>
                    <a:ext uri="{9D8B030D-6E8A-4147-A177-3AD203B41FA5}">
                      <a16:colId xmlns:a16="http://schemas.microsoft.com/office/drawing/2014/main" val="1650781662"/>
                    </a:ext>
                  </a:extLst>
                </a:gridCol>
              </a:tblGrid>
              <a:tr h="533564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日期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時間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可登入時數課程</a:t>
                      </a:r>
                      <a:endParaRPr lang="en-US" altLang="zh-TW" dirty="0"/>
                    </a:p>
                    <a:p>
                      <a:pPr algn="ctr"/>
                      <a:r>
                        <a:rPr lang="en-US" altLang="zh-TW" sz="1200" dirty="0"/>
                        <a:t>(</a:t>
                      </a:r>
                      <a:r>
                        <a:rPr lang="zh-TW" altLang="en-US" sz="1200" dirty="0"/>
                        <a:t>欲登錄在職回訓時數者，請於報名時提供原結業證書或資格證明文件</a:t>
                      </a:r>
                      <a:r>
                        <a:rPr lang="en-US" altLang="zh-TW" sz="1200" dirty="0"/>
                        <a:t>)</a:t>
                      </a:r>
                      <a:endParaRPr lang="zh-TW" altLang="en-US" sz="1200" dirty="0"/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報名網址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報名</a:t>
                      </a:r>
                      <a:r>
                        <a:rPr lang="en-US" altLang="zh-TW" dirty="0"/>
                        <a:t>QR Code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016857"/>
                  </a:ext>
                </a:extLst>
              </a:tr>
              <a:tr h="872312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09/19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(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j-lt"/>
                        </a:rPr>
                        <a:t>五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13:00-17:00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(4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j-lt"/>
                        </a:rPr>
                        <a:t>小時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kern="1200" dirty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高空工作車操作人員 安全衛生在職教育訓練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u="none" strike="noStrike" kern="1200" dirty="0">
                          <a:solidFill>
                            <a:srgbClr val="0000CC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https://reurl.cc/VYlRG5</a:t>
                      </a:r>
                      <a:endParaRPr lang="zh-TW" altLang="en-US" b="1" dirty="0">
                        <a:solidFill>
                          <a:srgbClr val="0000CC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0000CC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188941"/>
                  </a:ext>
                </a:extLst>
              </a:tr>
            </a:tbl>
          </a:graphicData>
        </a:graphic>
      </p:graphicFrame>
      <p:sp>
        <p:nvSpPr>
          <p:cNvPr id="2" name="爆炸: 八角 1">
            <a:extLst>
              <a:ext uri="{FF2B5EF4-FFF2-40B4-BE49-F238E27FC236}">
                <a16:creationId xmlns:a16="http://schemas.microsoft.com/office/drawing/2014/main" id="{FCED7494-1A56-B4E1-0F2C-0A559330D0B2}"/>
              </a:ext>
            </a:extLst>
          </p:cNvPr>
          <p:cNvSpPr/>
          <p:nvPr/>
        </p:nvSpPr>
        <p:spPr>
          <a:xfrm rot="304552">
            <a:off x="9562669" y="684947"/>
            <a:ext cx="2583722" cy="1145528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免費課程</a:t>
            </a:r>
          </a:p>
        </p:txBody>
      </p:sp>
      <p:pic>
        <p:nvPicPr>
          <p:cNvPr id="5" name="圖形 4" descr="游標 以實心填滿">
            <a:extLst>
              <a:ext uri="{FF2B5EF4-FFF2-40B4-BE49-F238E27FC236}">
                <a16:creationId xmlns:a16="http://schemas.microsoft.com/office/drawing/2014/main" id="{20082E7F-56D1-0735-9080-C931D0F6A6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633467" y="4856083"/>
            <a:ext cx="376269" cy="376269"/>
          </a:xfrm>
          <a:prstGeom prst="rect">
            <a:avLst/>
          </a:prstGeom>
        </p:spPr>
      </p:pic>
      <p:sp>
        <p:nvSpPr>
          <p:cNvPr id="12" name="副標題 2">
            <a:extLst>
              <a:ext uri="{FF2B5EF4-FFF2-40B4-BE49-F238E27FC236}">
                <a16:creationId xmlns:a16="http://schemas.microsoft.com/office/drawing/2014/main" id="{24051354-88E1-C3AD-5DB8-ED70FF3918AF}"/>
              </a:ext>
            </a:extLst>
          </p:cNvPr>
          <p:cNvSpPr txBox="1">
            <a:spLocks/>
          </p:cNvSpPr>
          <p:nvPr/>
        </p:nvSpPr>
        <p:spPr>
          <a:xfrm>
            <a:off x="5345275" y="5224502"/>
            <a:ext cx="676596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如遇天災或不可抗力之因素導致無法開課，本會將另行安排日期並重新公告與通知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副標題 2">
            <a:extLst>
              <a:ext uri="{FF2B5EF4-FFF2-40B4-BE49-F238E27FC236}">
                <a16:creationId xmlns:a16="http://schemas.microsoft.com/office/drawing/2014/main" id="{01CD794F-9B20-8A16-F9A4-C695CDB22436}"/>
              </a:ext>
            </a:extLst>
          </p:cNvPr>
          <p:cNvSpPr txBox="1">
            <a:spLocks/>
          </p:cNvSpPr>
          <p:nvPr/>
        </p:nvSpPr>
        <p:spPr>
          <a:xfrm>
            <a:off x="29668" y="5513449"/>
            <a:ext cx="12162332" cy="86020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上課地點：新竹市東區中央路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241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工安協會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   聯絡電話：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(03)5359119</a:t>
            </a:r>
          </a:p>
          <a:p>
            <a:pPr marL="0" indent="0" defTabSz="893763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承辦人：王小姐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             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聯絡信箱：</a:t>
            </a:r>
            <a:r>
              <a:rPr lang="en-US" altLang="zh-TW" sz="20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t</a:t>
            </a:r>
            <a:r>
              <a:rPr lang="en-US" altLang="zh-TW" sz="2000" b="1" i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ianxi868@mail.isha.org.tw</a:t>
            </a:r>
          </a:p>
        </p:txBody>
      </p:sp>
      <p:pic>
        <p:nvPicPr>
          <p:cNvPr id="10" name="圖形 9" descr="有圖釘的地圖 以實心填滿">
            <a:extLst>
              <a:ext uri="{FF2B5EF4-FFF2-40B4-BE49-F238E27FC236}">
                <a16:creationId xmlns:a16="http://schemas.microsoft.com/office/drawing/2014/main" id="{DE676880-B25A-F454-9C62-4DC39A91BAD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24925" y="5553072"/>
            <a:ext cx="360000" cy="360000"/>
          </a:xfrm>
          <a:prstGeom prst="rect">
            <a:avLst/>
          </a:prstGeom>
        </p:spPr>
      </p:pic>
      <p:pic>
        <p:nvPicPr>
          <p:cNvPr id="13" name="圖形 12" descr="電話 以實心填滿">
            <a:extLst>
              <a:ext uri="{FF2B5EF4-FFF2-40B4-BE49-F238E27FC236}">
                <a16:creationId xmlns:a16="http://schemas.microsoft.com/office/drawing/2014/main" id="{8C333B38-C717-D7CB-FE6A-B712F59B18D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364160" y="5584027"/>
            <a:ext cx="360000" cy="360000"/>
          </a:xfrm>
          <a:prstGeom prst="rect">
            <a:avLst/>
          </a:prstGeom>
        </p:spPr>
      </p:pic>
      <p:pic>
        <p:nvPicPr>
          <p:cNvPr id="18" name="圖形 17" descr="客服中心 以實心填滿">
            <a:extLst>
              <a:ext uri="{FF2B5EF4-FFF2-40B4-BE49-F238E27FC236}">
                <a16:creationId xmlns:a16="http://schemas.microsoft.com/office/drawing/2014/main" id="{BF531EF3-3404-7E5E-F027-E46582C4D3F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24925" y="5925958"/>
            <a:ext cx="360000" cy="360000"/>
          </a:xfrm>
          <a:prstGeom prst="rect">
            <a:avLst/>
          </a:prstGeom>
        </p:spPr>
      </p:pic>
      <p:pic>
        <p:nvPicPr>
          <p:cNvPr id="19" name="圖形 18" descr="信箱 以實心填滿">
            <a:extLst>
              <a:ext uri="{FF2B5EF4-FFF2-40B4-BE49-F238E27FC236}">
                <a16:creationId xmlns:a16="http://schemas.microsoft.com/office/drawing/2014/main" id="{BFA462D8-6CAC-D704-953F-2F578A29482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364160" y="5943552"/>
            <a:ext cx="360000" cy="360000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961EA507-FE53-3CD4-043E-99C6BFACC51C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788919" y="4421320"/>
            <a:ext cx="881548" cy="863774"/>
          </a:xfrm>
          <a:prstGeom prst="rect">
            <a:avLst/>
          </a:prstGeom>
        </p:spPr>
      </p:pic>
      <p:sp>
        <p:nvSpPr>
          <p:cNvPr id="20" name="副標題 2">
            <a:extLst>
              <a:ext uri="{FF2B5EF4-FFF2-40B4-BE49-F238E27FC236}">
                <a16:creationId xmlns:a16="http://schemas.microsoft.com/office/drawing/2014/main" id="{B21C1A30-5BB0-6911-C25F-33915974FDB6}"/>
              </a:ext>
            </a:extLst>
          </p:cNvPr>
          <p:cNvSpPr txBox="1">
            <a:spLocks/>
          </p:cNvSpPr>
          <p:nvPr/>
        </p:nvSpPr>
        <p:spPr>
          <a:xfrm>
            <a:off x="9590158" y="1701487"/>
            <a:ext cx="252389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名額有限 額滿為止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6202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86F467-DFEF-4417-6609-889E6E57EE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7A7531B4-795C-1BCF-E5B5-635C5EDEDB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52"/>
          <a:stretch/>
        </p:blipFill>
        <p:spPr bwMode="auto">
          <a:xfrm>
            <a:off x="1510579" y="6384485"/>
            <a:ext cx="532243" cy="482738"/>
          </a:xfrm>
          <a:prstGeom prst="rect">
            <a:avLst/>
          </a:prstGeom>
          <a:noFill/>
        </p:spPr>
      </p:pic>
      <p:pic>
        <p:nvPicPr>
          <p:cNvPr id="16" name="Picture 8" descr="C:\Users\cwj\Desktop\協會logo2.jpg.tif">
            <a:extLst>
              <a:ext uri="{FF2B5EF4-FFF2-40B4-BE49-F238E27FC236}">
                <a16:creationId xmlns:a16="http://schemas.microsoft.com/office/drawing/2014/main" id="{6DF2AB54-4EDB-2D09-5F38-0FAD9B69B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11" y1="42574" x2="30033" y2="10891"/>
                        <a14:foregroundMark x1="5941" y1="42574" x2="18812" y2="16172"/>
                        <a14:foregroundMark x1="49835" y1="7921" x2="64026" y2="7261"/>
                        <a14:foregroundMark x1="41584" y1="7921" x2="50495" y2="12541"/>
                        <a14:foregroundMark x1="43564" y1="8581" x2="52145" y2="4290"/>
                        <a14:foregroundMark x1="33003" y1="32013" x2="65017" y2="61716"/>
                        <a14:foregroundMark x1="69307" y1="35314" x2="69307" y2="35314"/>
                        <a14:foregroundMark x1="62706" y1="41914" x2="66337" y2="61716"/>
                        <a14:foregroundMark x1="70297" y1="41914" x2="58086" y2="43564"/>
                        <a14:foregroundMark x1="67987" y1="35314" x2="56436" y2="38284"/>
                        <a14:foregroundMark x1="62706" y1="35974" x2="63366" y2="28383"/>
                        <a14:foregroundMark x1="36304" y1="39604" x2="36304" y2="39604"/>
                        <a14:foregroundMark x1="39274" y1="27723" x2="36304" y2="38284"/>
                        <a14:foregroundMark x1="33993" y1="41254" x2="24092" y2="41914"/>
                        <a14:foregroundMark x1="23432" y1="44224" x2="32343" y2="47855"/>
                        <a14:foregroundMark x1="32343" y1="44224" x2="44554" y2="47195"/>
                        <a14:foregroundMark x1="36304" y1="54125" x2="33993" y2="63036"/>
                        <a14:foregroundMark x1="35314" y1="65347" x2="42244" y2="62376"/>
                        <a14:foregroundMark x1="55776" y1="63036" x2="66997" y2="57756"/>
                        <a14:foregroundMark x1="54125" y1="26733" x2="54125" y2="26733"/>
                        <a14:foregroundMark x1="50495" y1="26733" x2="51155" y2="19142"/>
                        <a14:foregroundMark x1="47525" y1="25413" x2="48845" y2="30693"/>
                        <a14:foregroundMark x1="28713" y1="86469" x2="48845" y2="90429"/>
                        <a14:foregroundMark x1="46865" y1="90429" x2="54125" y2="92739"/>
                        <a14:foregroundMark x1="57426" y1="95710" x2="57426" y2="95710"/>
                        <a14:foregroundMark x1="70297" y1="91749" x2="70297" y2="91749"/>
                        <a14:foregroundMark x1="88449" y1="77558" x2="88449" y2="77558"/>
                        <a14:foregroundMark x1="86799" y1="33663" x2="86799" y2="33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83" y="6350705"/>
            <a:ext cx="512162" cy="51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副標題 2">
            <a:extLst>
              <a:ext uri="{FF2B5EF4-FFF2-40B4-BE49-F238E27FC236}">
                <a16:creationId xmlns:a16="http://schemas.microsoft.com/office/drawing/2014/main" id="{0C50778B-2E54-CFF3-E20C-947C2FEB78BE}"/>
              </a:ext>
            </a:extLst>
          </p:cNvPr>
          <p:cNvSpPr txBox="1">
            <a:spLocks/>
          </p:cNvSpPr>
          <p:nvPr/>
        </p:nvSpPr>
        <p:spPr>
          <a:xfrm>
            <a:off x="7855192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社團法人中華民國工業安全衛生協會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8112B970-4739-EF3C-424E-A2EC53F28D3F}"/>
              </a:ext>
            </a:extLst>
          </p:cNvPr>
          <p:cNvSpPr txBox="1">
            <a:spLocks/>
          </p:cNvSpPr>
          <p:nvPr/>
        </p:nvSpPr>
        <p:spPr>
          <a:xfrm>
            <a:off x="21336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主辦單位：</a:t>
            </a:r>
          </a:p>
        </p:txBody>
      </p:sp>
      <p:sp>
        <p:nvSpPr>
          <p:cNvPr id="11" name="副標題 2">
            <a:extLst>
              <a:ext uri="{FF2B5EF4-FFF2-40B4-BE49-F238E27FC236}">
                <a16:creationId xmlns:a16="http://schemas.microsoft.com/office/drawing/2014/main" id="{00F36458-AB16-16FF-168B-700653F90EAA}"/>
              </a:ext>
            </a:extLst>
          </p:cNvPr>
          <p:cNvSpPr txBox="1">
            <a:spLocks/>
          </p:cNvSpPr>
          <p:nvPr/>
        </p:nvSpPr>
        <p:spPr>
          <a:xfrm>
            <a:off x="602573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執行單位：</a:t>
            </a:r>
          </a:p>
        </p:txBody>
      </p:sp>
      <p:sp>
        <p:nvSpPr>
          <p:cNvPr id="14" name="副標題 2">
            <a:extLst>
              <a:ext uri="{FF2B5EF4-FFF2-40B4-BE49-F238E27FC236}">
                <a16:creationId xmlns:a16="http://schemas.microsoft.com/office/drawing/2014/main" id="{F1933B3B-EC08-9D90-059B-0B64CC0B555B}"/>
              </a:ext>
            </a:extLst>
          </p:cNvPr>
          <p:cNvSpPr txBox="1">
            <a:spLocks/>
          </p:cNvSpPr>
          <p:nvPr/>
        </p:nvSpPr>
        <p:spPr>
          <a:xfrm>
            <a:off x="320634" y="1249680"/>
            <a:ext cx="11550732" cy="273946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●課程名稱：機械設備源頭相關法令宣導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含安全評估相關規定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●主題內容：各類機械設備本質安全與源頭管理法令之介紹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●目的：強化產業落實機械設備源頭風險控管，提升職場整體安全水準，降低職災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●產業別：一般行業、營造業等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●對象：事業單位管理人員、採購相關人員、維護保養人員、現場作業人員、進口商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及製造商等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優先招生對象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；如具公務人員身份者可登錄終生學習時數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副標題 2">
            <a:extLst>
              <a:ext uri="{FF2B5EF4-FFF2-40B4-BE49-F238E27FC236}">
                <a16:creationId xmlns:a16="http://schemas.microsoft.com/office/drawing/2014/main" id="{9C76E991-D348-C316-01D6-1286F3399C22}"/>
              </a:ext>
            </a:extLst>
          </p:cNvPr>
          <p:cNvSpPr txBox="1">
            <a:spLocks/>
          </p:cNvSpPr>
          <p:nvPr/>
        </p:nvSpPr>
        <p:spPr>
          <a:xfrm>
            <a:off x="859971" y="399087"/>
            <a:ext cx="10256462" cy="6909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年機械設備源頭管理法令制度之宣導活動</a:t>
            </a:r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彰化職訓中心</a:t>
            </a:r>
            <a:r>
              <a:rPr lang="en-US" altLang="zh-TW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 descr="一張含有 運輸, 挖土機, 建造裝備, 車輛 的圖片&#10;&#10;AI 產生的內容可能不正確。">
            <a:extLst>
              <a:ext uri="{FF2B5EF4-FFF2-40B4-BE49-F238E27FC236}">
                <a16:creationId xmlns:a16="http://schemas.microsoft.com/office/drawing/2014/main" id="{9D720399-6001-66B2-0682-06252CF6E46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61" b="89844" l="4395" r="92383">
                        <a14:foregroundMark x1="8789" y1="80176" x2="8789" y2="80176"/>
                        <a14:foregroundMark x1="7813" y1="87402" x2="7813" y2="87402"/>
                        <a14:foregroundMark x1="4492" y1="86816" x2="4492" y2="86816"/>
                        <a14:foregroundMark x1="91211" y1="76758" x2="91211" y2="76758"/>
                        <a14:foregroundMark x1="92383" y1="59961" x2="92383" y2="59961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941" y="2469727"/>
            <a:ext cx="1510353" cy="1510353"/>
          </a:xfrm>
          <a:prstGeom prst="rect">
            <a:avLst/>
          </a:prstGeom>
        </p:spPr>
      </p:pic>
      <p:pic>
        <p:nvPicPr>
          <p:cNvPr id="8" name="圖片 7" descr="一張含有 運輸, 車輛, 牽引機, 陸上交通工具 的圖片&#10;&#10;AI 產生的內容可能不正確。">
            <a:extLst>
              <a:ext uri="{FF2B5EF4-FFF2-40B4-BE49-F238E27FC236}">
                <a16:creationId xmlns:a16="http://schemas.microsoft.com/office/drawing/2014/main" id="{52135C8D-72B6-8ED8-4A2F-21D98373BEE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61" b="89941" l="6152" r="89941">
                        <a14:foregroundMark x1="10254" y1="68262" x2="6690" y2="75814"/>
                        <a14:backgroundMark x1="19824" y1="44141" x2="19824" y2="44141"/>
                        <a14:backgroundMark x1="19824" y1="44629" x2="35938" y2="27344"/>
                        <a14:backgroundMark x1="35938" y1="27344" x2="47168" y2="24609"/>
                        <a14:backgroundMark x1="47168" y1="24609" x2="65820" y2="25684"/>
                        <a14:backgroundMark x1="65820" y1="25684" x2="70605" y2="30762"/>
                        <a14:backgroundMark x1="70605" y1="30762" x2="74902" y2="40137"/>
                        <a14:backgroundMark x1="74902" y1="40137" x2="81543" y2="45703"/>
                        <a14:backgroundMark x1="81543" y1="45703" x2="82227" y2="57520"/>
                        <a14:backgroundMark x1="82227" y1="57520" x2="78906" y2="70996"/>
                        <a14:backgroundMark x1="38770" y1="44043" x2="38281" y2="43066"/>
                        <a14:backgroundMark x1="65820" y1="38086" x2="65527" y2="42676"/>
                        <a14:backgroundMark x1="32227" y1="51074" x2="32227" y2="51074"/>
                        <a14:backgroundMark x1="18164" y1="86621" x2="92480" y2="68262"/>
                        <a14:backgroundMark x1="9724" y1="78802" x2="28027" y2="84277"/>
                        <a14:backgroundMark x1="28027" y1="84277" x2="36230" y2="81934"/>
                        <a14:backgroundMark x1="36230" y1="81934" x2="37012" y2="81445"/>
                        <a14:backgroundMark x1="3613" y1="76758" x2="9863" y2="79102"/>
                        <a14:backgroundMark x1="12988" y1="51563" x2="30078" y2="42969"/>
                        <a14:backgroundMark x1="30078" y1="42969" x2="37402" y2="32715"/>
                        <a14:backgroundMark x1="37402" y1="32715" x2="44629" y2="29297"/>
                        <a14:backgroundMark x1="44629" y1="29297" x2="56445" y2="29004"/>
                        <a14:backgroundMark x1="56445" y1="29004" x2="66113" y2="29102"/>
                        <a14:backgroundMark x1="66113" y1="29102" x2="74219" y2="35840"/>
                        <a14:backgroundMark x1="74219" y1="35840" x2="84473" y2="50977"/>
                        <a14:backgroundMark x1="84473" y1="50977" x2="91211" y2="35254"/>
                        <a14:backgroundMark x1="91211" y1="35254" x2="77246" y2="16797"/>
                        <a14:backgroundMark x1="77246" y1="16797" x2="33398" y2="12695"/>
                        <a14:backgroundMark x1="33398" y1="12695" x2="17871" y2="20801"/>
                        <a14:backgroundMark x1="17871" y1="20801" x2="9277" y2="34277"/>
                        <a14:backgroundMark x1="9277" y1="34277" x2="7520" y2="45605"/>
                        <a14:backgroundMark x1="7520" y1="45605" x2="11914" y2="51074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17247" y="-26339"/>
            <a:ext cx="1727826" cy="1727826"/>
          </a:xfrm>
          <a:prstGeom prst="rect">
            <a:avLst/>
          </a:prstGeom>
        </p:spPr>
      </p:pic>
      <p:sp>
        <p:nvSpPr>
          <p:cNvPr id="27" name="副標題 2">
            <a:extLst>
              <a:ext uri="{FF2B5EF4-FFF2-40B4-BE49-F238E27FC236}">
                <a16:creationId xmlns:a16="http://schemas.microsoft.com/office/drawing/2014/main" id="{1A5F95BB-E162-84E0-6276-535B53AC57D9}"/>
              </a:ext>
            </a:extLst>
          </p:cNvPr>
          <p:cNvSpPr txBox="1">
            <a:spLocks/>
          </p:cNvSpPr>
          <p:nvPr/>
        </p:nvSpPr>
        <p:spPr>
          <a:xfrm>
            <a:off x="1942885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財團法人職業災害預防及重建中心</a:t>
            </a:r>
          </a:p>
        </p:txBody>
      </p:sp>
      <p:graphicFrame>
        <p:nvGraphicFramePr>
          <p:cNvPr id="32" name="表格 31">
            <a:extLst>
              <a:ext uri="{FF2B5EF4-FFF2-40B4-BE49-F238E27FC236}">
                <a16:creationId xmlns:a16="http://schemas.microsoft.com/office/drawing/2014/main" id="{5B07A455-CF8E-622B-A060-AE667826FE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0900842"/>
              </p:ext>
            </p:extLst>
          </p:nvPr>
        </p:nvGraphicFramePr>
        <p:xfrm>
          <a:off x="213360" y="3881120"/>
          <a:ext cx="11742666" cy="1420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9195">
                  <a:extLst>
                    <a:ext uri="{9D8B030D-6E8A-4147-A177-3AD203B41FA5}">
                      <a16:colId xmlns:a16="http://schemas.microsoft.com/office/drawing/2014/main" val="1232056173"/>
                    </a:ext>
                  </a:extLst>
                </a:gridCol>
                <a:gridCol w="1622322">
                  <a:extLst>
                    <a:ext uri="{9D8B030D-6E8A-4147-A177-3AD203B41FA5}">
                      <a16:colId xmlns:a16="http://schemas.microsoft.com/office/drawing/2014/main" val="3177158767"/>
                    </a:ext>
                  </a:extLst>
                </a:gridCol>
                <a:gridCol w="5289755">
                  <a:extLst>
                    <a:ext uri="{9D8B030D-6E8A-4147-A177-3AD203B41FA5}">
                      <a16:colId xmlns:a16="http://schemas.microsoft.com/office/drawing/2014/main" val="992260215"/>
                    </a:ext>
                  </a:extLst>
                </a:gridCol>
                <a:gridCol w="2139869">
                  <a:extLst>
                    <a:ext uri="{9D8B030D-6E8A-4147-A177-3AD203B41FA5}">
                      <a16:colId xmlns:a16="http://schemas.microsoft.com/office/drawing/2014/main" val="3303974975"/>
                    </a:ext>
                  </a:extLst>
                </a:gridCol>
                <a:gridCol w="1881525">
                  <a:extLst>
                    <a:ext uri="{9D8B030D-6E8A-4147-A177-3AD203B41FA5}">
                      <a16:colId xmlns:a16="http://schemas.microsoft.com/office/drawing/2014/main" val="1650781662"/>
                    </a:ext>
                  </a:extLst>
                </a:gridCol>
              </a:tblGrid>
              <a:tr h="331675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日期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時間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可登入時數課程</a:t>
                      </a:r>
                      <a:endParaRPr lang="en-US" altLang="zh-TW" dirty="0"/>
                    </a:p>
                    <a:p>
                      <a:pPr algn="ctr"/>
                      <a:r>
                        <a:rPr lang="en-US" altLang="zh-TW" sz="1200" dirty="0"/>
                        <a:t>(</a:t>
                      </a:r>
                      <a:r>
                        <a:rPr lang="zh-TW" altLang="en-US" sz="1200" dirty="0"/>
                        <a:t>欲登錄在職回訓時數者，請於報名時提供原結業證書或資格證明文件</a:t>
                      </a:r>
                      <a:r>
                        <a:rPr lang="en-US" altLang="zh-TW" sz="1200" dirty="0"/>
                        <a:t>)</a:t>
                      </a:r>
                      <a:endParaRPr lang="zh-TW" altLang="en-US" sz="1200" dirty="0"/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報名網址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報名</a:t>
                      </a:r>
                      <a:r>
                        <a:rPr lang="en-US" altLang="zh-TW" dirty="0"/>
                        <a:t>QR Code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016857"/>
                  </a:ext>
                </a:extLst>
              </a:tr>
              <a:tr h="872312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9/22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(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j-lt"/>
                        </a:rPr>
                        <a:t>一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13:00-17:00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(4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j-lt"/>
                        </a:rPr>
                        <a:t>小時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rgbClr val="0000CC"/>
                          </a:solidFill>
                        </a:rPr>
                        <a:t>固定式起重機操作人員在職教育訓練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rgbClr val="0000CC"/>
                          </a:solidFill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點我報名</a:t>
                      </a:r>
                      <a:endParaRPr lang="zh-TW" altLang="en-US" b="1" dirty="0">
                        <a:solidFill>
                          <a:srgbClr val="0000CC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0000CC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188941"/>
                  </a:ext>
                </a:extLst>
              </a:tr>
            </a:tbl>
          </a:graphicData>
        </a:graphic>
      </p:graphicFrame>
      <p:sp>
        <p:nvSpPr>
          <p:cNvPr id="2" name="爆炸: 八角 1">
            <a:extLst>
              <a:ext uri="{FF2B5EF4-FFF2-40B4-BE49-F238E27FC236}">
                <a16:creationId xmlns:a16="http://schemas.microsoft.com/office/drawing/2014/main" id="{84639118-C10E-897D-D2E6-EBC37FA46F43}"/>
              </a:ext>
            </a:extLst>
          </p:cNvPr>
          <p:cNvSpPr/>
          <p:nvPr/>
        </p:nvSpPr>
        <p:spPr>
          <a:xfrm rot="248866">
            <a:off x="9560245" y="699009"/>
            <a:ext cx="2583722" cy="1145528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免費課程</a:t>
            </a:r>
          </a:p>
        </p:txBody>
      </p:sp>
      <p:pic>
        <p:nvPicPr>
          <p:cNvPr id="5" name="圖形 4" descr="游標 以實心填滿">
            <a:extLst>
              <a:ext uri="{FF2B5EF4-FFF2-40B4-BE49-F238E27FC236}">
                <a16:creationId xmlns:a16="http://schemas.microsoft.com/office/drawing/2014/main" id="{2683D438-2837-399C-36BD-0CD4D381BA3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402023" y="4686329"/>
            <a:ext cx="376269" cy="376269"/>
          </a:xfrm>
          <a:prstGeom prst="rect">
            <a:avLst/>
          </a:prstGeom>
        </p:spPr>
      </p:pic>
      <p:sp>
        <p:nvSpPr>
          <p:cNvPr id="12" name="副標題 2">
            <a:extLst>
              <a:ext uri="{FF2B5EF4-FFF2-40B4-BE49-F238E27FC236}">
                <a16:creationId xmlns:a16="http://schemas.microsoft.com/office/drawing/2014/main" id="{A2E6BEB6-9E4D-46AB-9BE5-220CE303A7FC}"/>
              </a:ext>
            </a:extLst>
          </p:cNvPr>
          <p:cNvSpPr txBox="1">
            <a:spLocks/>
          </p:cNvSpPr>
          <p:nvPr/>
        </p:nvSpPr>
        <p:spPr>
          <a:xfrm>
            <a:off x="5320694" y="5235874"/>
            <a:ext cx="676596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如遇天災或不可抗力之因素導致無法開課，本會將另行安排日期並重新公告與通知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圖形 9" descr="有圖釘的地圖 以實心填滿">
            <a:extLst>
              <a:ext uri="{FF2B5EF4-FFF2-40B4-BE49-F238E27FC236}">
                <a16:creationId xmlns:a16="http://schemas.microsoft.com/office/drawing/2014/main" id="{45FB68F9-0C49-A3B6-DAB0-AACACA0DABE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24925" y="5553072"/>
            <a:ext cx="360000" cy="360000"/>
          </a:xfrm>
          <a:prstGeom prst="rect">
            <a:avLst/>
          </a:prstGeom>
        </p:spPr>
      </p:pic>
      <p:pic>
        <p:nvPicPr>
          <p:cNvPr id="13" name="圖形 12" descr="電話 以實心填滿">
            <a:extLst>
              <a:ext uri="{FF2B5EF4-FFF2-40B4-BE49-F238E27FC236}">
                <a16:creationId xmlns:a16="http://schemas.microsoft.com/office/drawing/2014/main" id="{E60E2D5E-2468-03CD-5DFC-BD40C61B5C0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364160" y="5584027"/>
            <a:ext cx="360000" cy="360000"/>
          </a:xfrm>
          <a:prstGeom prst="rect">
            <a:avLst/>
          </a:prstGeom>
        </p:spPr>
      </p:pic>
      <p:pic>
        <p:nvPicPr>
          <p:cNvPr id="18" name="圖形 17" descr="客服中心 以實心填滿">
            <a:extLst>
              <a:ext uri="{FF2B5EF4-FFF2-40B4-BE49-F238E27FC236}">
                <a16:creationId xmlns:a16="http://schemas.microsoft.com/office/drawing/2014/main" id="{8C90F63D-EC4E-57A6-4070-1FD9EE62688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24925" y="5925958"/>
            <a:ext cx="360000" cy="360000"/>
          </a:xfrm>
          <a:prstGeom prst="rect">
            <a:avLst/>
          </a:prstGeom>
        </p:spPr>
      </p:pic>
      <p:pic>
        <p:nvPicPr>
          <p:cNvPr id="19" name="圖形 18" descr="信箱 以實心填滿">
            <a:extLst>
              <a:ext uri="{FF2B5EF4-FFF2-40B4-BE49-F238E27FC236}">
                <a16:creationId xmlns:a16="http://schemas.microsoft.com/office/drawing/2014/main" id="{CF4D1922-CBDB-0804-A77A-8B2FFC0F2B8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364160" y="5943552"/>
            <a:ext cx="360000" cy="360000"/>
          </a:xfrm>
          <a:prstGeom prst="rect">
            <a:avLst/>
          </a:prstGeom>
        </p:spPr>
      </p:pic>
      <p:sp>
        <p:nvSpPr>
          <p:cNvPr id="20" name="副標題 2">
            <a:extLst>
              <a:ext uri="{FF2B5EF4-FFF2-40B4-BE49-F238E27FC236}">
                <a16:creationId xmlns:a16="http://schemas.microsoft.com/office/drawing/2014/main" id="{AC64F77B-EBD7-B3B0-D7EF-256CFA83F4FD}"/>
              </a:ext>
            </a:extLst>
          </p:cNvPr>
          <p:cNvSpPr txBox="1">
            <a:spLocks/>
          </p:cNvSpPr>
          <p:nvPr/>
        </p:nvSpPr>
        <p:spPr>
          <a:xfrm>
            <a:off x="29668" y="5513449"/>
            <a:ext cx="12162332" cy="86020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上課地點：彰化市中華西路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371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                 聯絡電話：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(04) 7632257</a:t>
            </a:r>
          </a:p>
          <a:p>
            <a:pPr marL="0" indent="0" defTabSz="893763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承辦人：蔡先生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            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聯絡信箱：</a:t>
            </a:r>
            <a:r>
              <a:rPr lang="en-US" altLang="zh-TW" sz="2000" b="1" i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7632257@mail.isha.org.tw</a:t>
            </a:r>
          </a:p>
        </p:txBody>
      </p:sp>
      <p:pic>
        <p:nvPicPr>
          <p:cNvPr id="21" name="圖片 20" descr="一張含有 樣式, 文字, 圖形, 字型 的圖片&#10;&#10;AI 產生的內容可能不正確。">
            <a:extLst>
              <a:ext uri="{FF2B5EF4-FFF2-40B4-BE49-F238E27FC236}">
                <a16:creationId xmlns:a16="http://schemas.microsoft.com/office/drawing/2014/main" id="{54681A00-B739-F3E3-77FE-6436772B704B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546481" y="4416646"/>
            <a:ext cx="915636" cy="915636"/>
          </a:xfrm>
          <a:prstGeom prst="rect">
            <a:avLst/>
          </a:prstGeom>
        </p:spPr>
      </p:pic>
      <p:sp>
        <p:nvSpPr>
          <p:cNvPr id="6" name="副標題 2">
            <a:extLst>
              <a:ext uri="{FF2B5EF4-FFF2-40B4-BE49-F238E27FC236}">
                <a16:creationId xmlns:a16="http://schemas.microsoft.com/office/drawing/2014/main" id="{DF48DC56-3361-B423-42E8-D59D91C27858}"/>
              </a:ext>
            </a:extLst>
          </p:cNvPr>
          <p:cNvSpPr txBox="1">
            <a:spLocks/>
          </p:cNvSpPr>
          <p:nvPr/>
        </p:nvSpPr>
        <p:spPr>
          <a:xfrm>
            <a:off x="9590158" y="1732613"/>
            <a:ext cx="252389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名額有限 額滿為止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8091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8EC2BF-6BC5-7387-08BE-0852C8B0DB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625E3A3F-2218-BF13-0D6E-9B25258E55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52"/>
          <a:stretch/>
        </p:blipFill>
        <p:spPr bwMode="auto">
          <a:xfrm>
            <a:off x="1510579" y="6430665"/>
            <a:ext cx="476302" cy="432000"/>
          </a:xfrm>
          <a:prstGeom prst="rect">
            <a:avLst/>
          </a:prstGeom>
          <a:noFill/>
        </p:spPr>
      </p:pic>
      <p:pic>
        <p:nvPicPr>
          <p:cNvPr id="16" name="Picture 8" descr="C:\Users\cwj\Desktop\協會logo2.jpg.tif">
            <a:extLst>
              <a:ext uri="{FF2B5EF4-FFF2-40B4-BE49-F238E27FC236}">
                <a16:creationId xmlns:a16="http://schemas.microsoft.com/office/drawing/2014/main" id="{BC818FD3-5103-EACA-4F27-064BC8F84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11" y1="42574" x2="30033" y2="10891"/>
                        <a14:foregroundMark x1="5941" y1="42574" x2="18812" y2="16172"/>
                        <a14:foregroundMark x1="49835" y1="7921" x2="64026" y2="7261"/>
                        <a14:foregroundMark x1="41584" y1="7921" x2="50495" y2="12541"/>
                        <a14:foregroundMark x1="43564" y1="8581" x2="52145" y2="4290"/>
                        <a14:foregroundMark x1="33003" y1="32013" x2="65017" y2="61716"/>
                        <a14:foregroundMark x1="69307" y1="35314" x2="69307" y2="35314"/>
                        <a14:foregroundMark x1="62706" y1="41914" x2="66337" y2="61716"/>
                        <a14:foregroundMark x1="70297" y1="41914" x2="58086" y2="43564"/>
                        <a14:foregroundMark x1="67987" y1="35314" x2="56436" y2="38284"/>
                        <a14:foregroundMark x1="62706" y1="35974" x2="63366" y2="28383"/>
                        <a14:foregroundMark x1="36304" y1="39604" x2="36304" y2="39604"/>
                        <a14:foregroundMark x1="39274" y1="27723" x2="36304" y2="38284"/>
                        <a14:foregroundMark x1="33993" y1="41254" x2="24092" y2="41914"/>
                        <a14:foregroundMark x1="23432" y1="44224" x2="32343" y2="47855"/>
                        <a14:foregroundMark x1="32343" y1="44224" x2="44554" y2="47195"/>
                        <a14:foregroundMark x1="36304" y1="54125" x2="33993" y2="63036"/>
                        <a14:foregroundMark x1="35314" y1="65347" x2="42244" y2="62376"/>
                        <a14:foregroundMark x1="55776" y1="63036" x2="66997" y2="57756"/>
                        <a14:foregroundMark x1="54125" y1="26733" x2="54125" y2="26733"/>
                        <a14:foregroundMark x1="50495" y1="26733" x2="51155" y2="19142"/>
                        <a14:foregroundMark x1="47525" y1="25413" x2="48845" y2="30693"/>
                        <a14:foregroundMark x1="28713" y1="86469" x2="48845" y2="90429"/>
                        <a14:foregroundMark x1="46865" y1="90429" x2="54125" y2="92739"/>
                        <a14:foregroundMark x1="57426" y1="95710" x2="57426" y2="95710"/>
                        <a14:foregroundMark x1="70297" y1="91749" x2="70297" y2="91749"/>
                        <a14:foregroundMark x1="88449" y1="77558" x2="88449" y2="77558"/>
                        <a14:foregroundMark x1="86799" y1="33663" x2="86799" y2="33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85" y="6396885"/>
            <a:ext cx="432547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副標題 2">
            <a:extLst>
              <a:ext uri="{FF2B5EF4-FFF2-40B4-BE49-F238E27FC236}">
                <a16:creationId xmlns:a16="http://schemas.microsoft.com/office/drawing/2014/main" id="{C76320F2-D754-9D0A-CEEB-760D3CCB1277}"/>
              </a:ext>
            </a:extLst>
          </p:cNvPr>
          <p:cNvSpPr txBox="1">
            <a:spLocks/>
          </p:cNvSpPr>
          <p:nvPr/>
        </p:nvSpPr>
        <p:spPr>
          <a:xfrm>
            <a:off x="7855192" y="645029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社團法人中華民國工業安全衛生協會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915E884-0412-6413-563E-9B782CB667AD}"/>
              </a:ext>
            </a:extLst>
          </p:cNvPr>
          <p:cNvSpPr txBox="1">
            <a:spLocks/>
          </p:cNvSpPr>
          <p:nvPr/>
        </p:nvSpPr>
        <p:spPr>
          <a:xfrm>
            <a:off x="213360" y="645029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主辦單位：</a:t>
            </a:r>
          </a:p>
        </p:txBody>
      </p:sp>
      <p:sp>
        <p:nvSpPr>
          <p:cNvPr id="11" name="副標題 2">
            <a:extLst>
              <a:ext uri="{FF2B5EF4-FFF2-40B4-BE49-F238E27FC236}">
                <a16:creationId xmlns:a16="http://schemas.microsoft.com/office/drawing/2014/main" id="{B872A61D-FAD6-36E3-CC8D-5DC0E5819731}"/>
              </a:ext>
            </a:extLst>
          </p:cNvPr>
          <p:cNvSpPr txBox="1">
            <a:spLocks/>
          </p:cNvSpPr>
          <p:nvPr/>
        </p:nvSpPr>
        <p:spPr>
          <a:xfrm>
            <a:off x="6025730" y="645029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執行單位：</a:t>
            </a:r>
          </a:p>
        </p:txBody>
      </p:sp>
      <p:sp>
        <p:nvSpPr>
          <p:cNvPr id="14" name="副標題 2">
            <a:extLst>
              <a:ext uri="{FF2B5EF4-FFF2-40B4-BE49-F238E27FC236}">
                <a16:creationId xmlns:a16="http://schemas.microsoft.com/office/drawing/2014/main" id="{3D760F38-7E2E-4C41-DDBA-F866958605DC}"/>
              </a:ext>
            </a:extLst>
          </p:cNvPr>
          <p:cNvSpPr txBox="1">
            <a:spLocks/>
          </p:cNvSpPr>
          <p:nvPr/>
        </p:nvSpPr>
        <p:spPr>
          <a:xfrm>
            <a:off x="320634" y="1249680"/>
            <a:ext cx="11550732" cy="273946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●課程名稱：機械設備源頭相關法令宣導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含安全評估相關規定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●主題內容：各類機械設備本質安全與源頭管理法令之介紹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●目的：強化產業落實機械設備源頭風險控管，提升職場整體安全水準，降低職災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●產業別：一般行業、營造業等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●對象：事業單位管理人員、採購相關人員、維護保養人員、現場作業人員、進口商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及製造商等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優先招生對象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；如具公務人員身份者可登錄終生學習時數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副標題 2">
            <a:extLst>
              <a:ext uri="{FF2B5EF4-FFF2-40B4-BE49-F238E27FC236}">
                <a16:creationId xmlns:a16="http://schemas.microsoft.com/office/drawing/2014/main" id="{5BA982C9-7526-8481-3F26-9B3388C35182}"/>
              </a:ext>
            </a:extLst>
          </p:cNvPr>
          <p:cNvSpPr txBox="1">
            <a:spLocks/>
          </p:cNvSpPr>
          <p:nvPr/>
        </p:nvSpPr>
        <p:spPr>
          <a:xfrm>
            <a:off x="859971" y="399087"/>
            <a:ext cx="10256462" cy="6909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年機械設備源頭管理法令制度之宣導活動</a:t>
            </a:r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中壢職訓中心</a:t>
            </a:r>
            <a:r>
              <a:rPr lang="en-US" altLang="zh-TW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 descr="一張含有 運輸, 挖土機, 建造裝備, 車輛 的圖片&#10;&#10;AI 產生的內容可能不正確。">
            <a:extLst>
              <a:ext uri="{FF2B5EF4-FFF2-40B4-BE49-F238E27FC236}">
                <a16:creationId xmlns:a16="http://schemas.microsoft.com/office/drawing/2014/main" id="{89518CA7-1166-16F0-12E1-320A0E9F9DB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61" b="89844" l="4395" r="92383">
                        <a14:foregroundMark x1="8789" y1="80176" x2="8789" y2="80176"/>
                        <a14:foregroundMark x1="7813" y1="87402" x2="7813" y2="87402"/>
                        <a14:foregroundMark x1="4492" y1="86816" x2="4492" y2="86816"/>
                        <a14:foregroundMark x1="91211" y1="76758" x2="91211" y2="76758"/>
                        <a14:foregroundMark x1="92383" y1="59961" x2="92383" y2="59961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941" y="2469727"/>
            <a:ext cx="1510353" cy="1510353"/>
          </a:xfrm>
          <a:prstGeom prst="rect">
            <a:avLst/>
          </a:prstGeom>
        </p:spPr>
      </p:pic>
      <p:pic>
        <p:nvPicPr>
          <p:cNvPr id="8" name="圖片 7" descr="一張含有 運輸, 車輛, 牽引機, 陸上交通工具 的圖片&#10;&#10;AI 產生的內容可能不正確。">
            <a:extLst>
              <a:ext uri="{FF2B5EF4-FFF2-40B4-BE49-F238E27FC236}">
                <a16:creationId xmlns:a16="http://schemas.microsoft.com/office/drawing/2014/main" id="{A3C4D86D-8D61-4150-429B-E84529341EF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61" b="89941" l="6152" r="89941">
                        <a14:foregroundMark x1="10254" y1="68262" x2="6690" y2="75814"/>
                        <a14:backgroundMark x1="19824" y1="44141" x2="19824" y2="44141"/>
                        <a14:backgroundMark x1="19824" y1="44629" x2="35938" y2="27344"/>
                        <a14:backgroundMark x1="35938" y1="27344" x2="47168" y2="24609"/>
                        <a14:backgroundMark x1="47168" y1="24609" x2="65820" y2="25684"/>
                        <a14:backgroundMark x1="65820" y1="25684" x2="70605" y2="30762"/>
                        <a14:backgroundMark x1="70605" y1="30762" x2="74902" y2="40137"/>
                        <a14:backgroundMark x1="74902" y1="40137" x2="81543" y2="45703"/>
                        <a14:backgroundMark x1="81543" y1="45703" x2="82227" y2="57520"/>
                        <a14:backgroundMark x1="82227" y1="57520" x2="78906" y2="70996"/>
                        <a14:backgroundMark x1="38770" y1="44043" x2="38281" y2="43066"/>
                        <a14:backgroundMark x1="65820" y1="38086" x2="65527" y2="42676"/>
                        <a14:backgroundMark x1="32227" y1="51074" x2="32227" y2="51074"/>
                        <a14:backgroundMark x1="18164" y1="86621" x2="92480" y2="68262"/>
                        <a14:backgroundMark x1="9724" y1="78802" x2="28027" y2="84277"/>
                        <a14:backgroundMark x1="28027" y1="84277" x2="36230" y2="81934"/>
                        <a14:backgroundMark x1="36230" y1="81934" x2="37012" y2="81445"/>
                        <a14:backgroundMark x1="3613" y1="76758" x2="9863" y2="79102"/>
                        <a14:backgroundMark x1="12988" y1="51563" x2="30078" y2="42969"/>
                        <a14:backgroundMark x1="30078" y1="42969" x2="37402" y2="32715"/>
                        <a14:backgroundMark x1="37402" y1="32715" x2="44629" y2="29297"/>
                        <a14:backgroundMark x1="44629" y1="29297" x2="56445" y2="29004"/>
                        <a14:backgroundMark x1="56445" y1="29004" x2="66113" y2="29102"/>
                        <a14:backgroundMark x1="66113" y1="29102" x2="74219" y2="35840"/>
                        <a14:backgroundMark x1="74219" y1="35840" x2="84473" y2="50977"/>
                        <a14:backgroundMark x1="84473" y1="50977" x2="91211" y2="35254"/>
                        <a14:backgroundMark x1="91211" y1="35254" x2="77246" y2="16797"/>
                        <a14:backgroundMark x1="77246" y1="16797" x2="33398" y2="12695"/>
                        <a14:backgroundMark x1="33398" y1="12695" x2="17871" y2="20801"/>
                        <a14:backgroundMark x1="17871" y1="20801" x2="9277" y2="34277"/>
                        <a14:backgroundMark x1="9277" y1="34277" x2="7520" y2="45605"/>
                        <a14:backgroundMark x1="7520" y1="45605" x2="11914" y2="51074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17247" y="-26339"/>
            <a:ext cx="1727826" cy="1727826"/>
          </a:xfrm>
          <a:prstGeom prst="rect">
            <a:avLst/>
          </a:prstGeom>
        </p:spPr>
      </p:pic>
      <p:sp>
        <p:nvSpPr>
          <p:cNvPr id="27" name="副標題 2">
            <a:extLst>
              <a:ext uri="{FF2B5EF4-FFF2-40B4-BE49-F238E27FC236}">
                <a16:creationId xmlns:a16="http://schemas.microsoft.com/office/drawing/2014/main" id="{4F3590E6-1A18-DFE1-3601-CF73400F25CD}"/>
              </a:ext>
            </a:extLst>
          </p:cNvPr>
          <p:cNvSpPr txBox="1">
            <a:spLocks/>
          </p:cNvSpPr>
          <p:nvPr/>
        </p:nvSpPr>
        <p:spPr>
          <a:xfrm>
            <a:off x="1942885" y="645029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財團法人職業災害預防及重建中心</a:t>
            </a:r>
          </a:p>
        </p:txBody>
      </p:sp>
      <p:graphicFrame>
        <p:nvGraphicFramePr>
          <p:cNvPr id="32" name="表格 31">
            <a:extLst>
              <a:ext uri="{FF2B5EF4-FFF2-40B4-BE49-F238E27FC236}">
                <a16:creationId xmlns:a16="http://schemas.microsoft.com/office/drawing/2014/main" id="{35A6B698-773A-3D77-BAF7-4FAEC1AB7C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5713208"/>
              </p:ext>
            </p:extLst>
          </p:nvPr>
        </p:nvGraphicFramePr>
        <p:xfrm>
          <a:off x="351116" y="3881119"/>
          <a:ext cx="11474230" cy="1544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1124">
                  <a:extLst>
                    <a:ext uri="{9D8B030D-6E8A-4147-A177-3AD203B41FA5}">
                      <a16:colId xmlns:a16="http://schemas.microsoft.com/office/drawing/2014/main" val="1232056173"/>
                    </a:ext>
                  </a:extLst>
                </a:gridCol>
                <a:gridCol w="1608051">
                  <a:extLst>
                    <a:ext uri="{9D8B030D-6E8A-4147-A177-3AD203B41FA5}">
                      <a16:colId xmlns:a16="http://schemas.microsoft.com/office/drawing/2014/main" val="3177158767"/>
                    </a:ext>
                  </a:extLst>
                </a:gridCol>
                <a:gridCol w="5128029">
                  <a:extLst>
                    <a:ext uri="{9D8B030D-6E8A-4147-A177-3AD203B41FA5}">
                      <a16:colId xmlns:a16="http://schemas.microsoft.com/office/drawing/2014/main" val="992260215"/>
                    </a:ext>
                  </a:extLst>
                </a:gridCol>
                <a:gridCol w="1838513">
                  <a:extLst>
                    <a:ext uri="{9D8B030D-6E8A-4147-A177-3AD203B41FA5}">
                      <a16:colId xmlns:a16="http://schemas.microsoft.com/office/drawing/2014/main" val="3303974975"/>
                    </a:ext>
                  </a:extLst>
                </a:gridCol>
                <a:gridCol w="1838513">
                  <a:extLst>
                    <a:ext uri="{9D8B030D-6E8A-4147-A177-3AD203B41FA5}">
                      <a16:colId xmlns:a16="http://schemas.microsoft.com/office/drawing/2014/main" val="1650781662"/>
                    </a:ext>
                  </a:extLst>
                </a:gridCol>
              </a:tblGrid>
              <a:tr h="62225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日期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時間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可免費取得一般安全衛生教育訓練證書</a:t>
                      </a:r>
                      <a:endParaRPr lang="zh-TW" altLang="en-US" sz="1200" dirty="0"/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報名網址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報名</a:t>
                      </a:r>
                      <a:r>
                        <a:rPr lang="en-US" altLang="zh-TW" dirty="0"/>
                        <a:t>QR Code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016857"/>
                  </a:ext>
                </a:extLst>
              </a:tr>
              <a:tr h="92238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kern="1200" dirty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6/12</a:t>
                      </a:r>
                    </a:p>
                    <a:p>
                      <a:pPr algn="ctr"/>
                      <a:r>
                        <a:rPr lang="en-US" altLang="zh-TW" sz="1800" b="1" kern="1200" dirty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en-US" sz="1800" b="1" kern="1200" dirty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四</a:t>
                      </a:r>
                      <a:r>
                        <a:rPr lang="en-US" altLang="zh-TW" sz="1800" b="1" kern="1200" dirty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TW" altLang="en-US" sz="1800" b="1" kern="1200" dirty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kern="1200" dirty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09:00-16:00</a:t>
                      </a:r>
                    </a:p>
                    <a:p>
                      <a:pPr algn="ctr"/>
                      <a:r>
                        <a:rPr lang="en-US" altLang="zh-TW" sz="1800" b="1" kern="1200" dirty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(6</a:t>
                      </a:r>
                      <a:r>
                        <a:rPr lang="zh-TW" altLang="en-US" sz="1800" b="1" kern="1200" dirty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小時</a:t>
                      </a:r>
                      <a:r>
                        <a:rPr lang="en-US" altLang="zh-TW" sz="1800" b="1" kern="1200" dirty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TW" altLang="en-US" sz="1800" b="1" kern="1200" dirty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rgbClr val="0000CC"/>
                          </a:solidFill>
                        </a:rPr>
                        <a:t>一般安全衛生教育訓練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rgbClr val="0000CC"/>
                          </a:solidFill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點我報名</a:t>
                      </a:r>
                      <a:endParaRPr lang="zh-TW" altLang="en-US" b="1" dirty="0">
                        <a:solidFill>
                          <a:srgbClr val="0000CC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0000CC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188941"/>
                  </a:ext>
                </a:extLst>
              </a:tr>
            </a:tbl>
          </a:graphicData>
        </a:graphic>
      </p:graphicFrame>
      <p:sp>
        <p:nvSpPr>
          <p:cNvPr id="2" name="爆炸: 八角 1">
            <a:extLst>
              <a:ext uri="{FF2B5EF4-FFF2-40B4-BE49-F238E27FC236}">
                <a16:creationId xmlns:a16="http://schemas.microsoft.com/office/drawing/2014/main" id="{FCED7494-1A56-B4E1-0F2C-0A559330D0B2}"/>
              </a:ext>
            </a:extLst>
          </p:cNvPr>
          <p:cNvSpPr/>
          <p:nvPr/>
        </p:nvSpPr>
        <p:spPr>
          <a:xfrm rot="445298">
            <a:off x="9542144" y="766739"/>
            <a:ext cx="2583722" cy="1145528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免費課程</a:t>
            </a:r>
          </a:p>
        </p:txBody>
      </p:sp>
      <p:pic>
        <p:nvPicPr>
          <p:cNvPr id="5" name="圖形 4" descr="游標 以實心填滿">
            <a:extLst>
              <a:ext uri="{FF2B5EF4-FFF2-40B4-BE49-F238E27FC236}">
                <a16:creationId xmlns:a16="http://schemas.microsoft.com/office/drawing/2014/main" id="{20082E7F-56D1-0735-9080-C931D0F6A6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478982" y="4760009"/>
            <a:ext cx="376269" cy="376269"/>
          </a:xfrm>
          <a:prstGeom prst="rect">
            <a:avLst/>
          </a:prstGeom>
        </p:spPr>
      </p:pic>
      <p:sp>
        <p:nvSpPr>
          <p:cNvPr id="12" name="副標題 2">
            <a:extLst>
              <a:ext uri="{FF2B5EF4-FFF2-40B4-BE49-F238E27FC236}">
                <a16:creationId xmlns:a16="http://schemas.microsoft.com/office/drawing/2014/main" id="{24051354-88E1-C3AD-5DB8-ED70FF3918AF}"/>
              </a:ext>
            </a:extLst>
          </p:cNvPr>
          <p:cNvSpPr txBox="1">
            <a:spLocks/>
          </p:cNvSpPr>
          <p:nvPr/>
        </p:nvSpPr>
        <p:spPr>
          <a:xfrm>
            <a:off x="6096000" y="5342394"/>
            <a:ext cx="676596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如遇天災或不可抗力之因素導致無法開課，本會將另行安排日期並重新公告與通知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副標題 2">
            <a:extLst>
              <a:ext uri="{FF2B5EF4-FFF2-40B4-BE49-F238E27FC236}">
                <a16:creationId xmlns:a16="http://schemas.microsoft.com/office/drawing/2014/main" id="{F00FEF18-34BE-A089-F2E4-EAD006091C51}"/>
              </a:ext>
            </a:extLst>
          </p:cNvPr>
          <p:cNvSpPr txBox="1">
            <a:spLocks/>
          </p:cNvSpPr>
          <p:nvPr/>
        </p:nvSpPr>
        <p:spPr>
          <a:xfrm>
            <a:off x="63231" y="5559628"/>
            <a:ext cx="12162332" cy="86020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上課地點：中壢區中央東路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88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樓之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1.3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聯絡電話：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(03)4268110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分機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110</a:t>
            </a:r>
          </a:p>
          <a:p>
            <a:pPr marL="0" indent="0" defTabSz="893763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承辦人：李小姐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             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聯絡信箱：</a:t>
            </a:r>
            <a:r>
              <a:rPr lang="en-US" altLang="zh-TW" sz="2000" b="1" i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zoelee@mail.isha.org.tw</a:t>
            </a:r>
          </a:p>
        </p:txBody>
      </p:sp>
      <p:pic>
        <p:nvPicPr>
          <p:cNvPr id="25" name="圖形 24" descr="有圖釘的地圖 以實心填滿">
            <a:extLst>
              <a:ext uri="{FF2B5EF4-FFF2-40B4-BE49-F238E27FC236}">
                <a16:creationId xmlns:a16="http://schemas.microsoft.com/office/drawing/2014/main" id="{A8AC6DCC-C202-4DDB-62C5-533CC25AB6D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24925" y="5599252"/>
            <a:ext cx="360000" cy="360000"/>
          </a:xfrm>
          <a:prstGeom prst="rect">
            <a:avLst/>
          </a:prstGeom>
        </p:spPr>
      </p:pic>
      <p:pic>
        <p:nvPicPr>
          <p:cNvPr id="28" name="圖形 27" descr="電話 以實心填滿">
            <a:extLst>
              <a:ext uri="{FF2B5EF4-FFF2-40B4-BE49-F238E27FC236}">
                <a16:creationId xmlns:a16="http://schemas.microsoft.com/office/drawing/2014/main" id="{877ABA6E-DF8C-244A-76B1-30085DF525E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364160" y="5630207"/>
            <a:ext cx="360000" cy="360000"/>
          </a:xfrm>
          <a:prstGeom prst="rect">
            <a:avLst/>
          </a:prstGeom>
        </p:spPr>
      </p:pic>
      <p:pic>
        <p:nvPicPr>
          <p:cNvPr id="29" name="圖形 28" descr="客服中心 以實心填滿">
            <a:extLst>
              <a:ext uri="{FF2B5EF4-FFF2-40B4-BE49-F238E27FC236}">
                <a16:creationId xmlns:a16="http://schemas.microsoft.com/office/drawing/2014/main" id="{C548FF47-4ED2-99B9-5A31-490F6C67D09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24925" y="5972138"/>
            <a:ext cx="360000" cy="360000"/>
          </a:xfrm>
          <a:prstGeom prst="rect">
            <a:avLst/>
          </a:prstGeom>
        </p:spPr>
      </p:pic>
      <p:pic>
        <p:nvPicPr>
          <p:cNvPr id="33" name="圖形 32" descr="信箱 以實心填滿">
            <a:extLst>
              <a:ext uri="{FF2B5EF4-FFF2-40B4-BE49-F238E27FC236}">
                <a16:creationId xmlns:a16="http://schemas.microsoft.com/office/drawing/2014/main" id="{2AB30EF8-505B-ECCD-9CD0-E47C6579DDB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364160" y="5989732"/>
            <a:ext cx="360000" cy="360000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8B31C001-3D4A-4B3D-63AB-5BD0197DFCBD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467443" y="4527514"/>
            <a:ext cx="867777" cy="871090"/>
          </a:xfrm>
          <a:prstGeom prst="rect">
            <a:avLst/>
          </a:prstGeom>
        </p:spPr>
      </p:pic>
      <p:sp>
        <p:nvSpPr>
          <p:cNvPr id="6" name="副標題 2">
            <a:extLst>
              <a:ext uri="{FF2B5EF4-FFF2-40B4-BE49-F238E27FC236}">
                <a16:creationId xmlns:a16="http://schemas.microsoft.com/office/drawing/2014/main" id="{4EF8CA6F-F2CD-D801-4618-EE2CE0735A8E}"/>
              </a:ext>
            </a:extLst>
          </p:cNvPr>
          <p:cNvSpPr txBox="1">
            <a:spLocks/>
          </p:cNvSpPr>
          <p:nvPr/>
        </p:nvSpPr>
        <p:spPr>
          <a:xfrm>
            <a:off x="9639383" y="1829317"/>
            <a:ext cx="252389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名額有限 額滿為止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3968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8EC2BF-6BC5-7387-08BE-0852C8B0DB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625E3A3F-2218-BF13-0D6E-9B25258E55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52"/>
          <a:stretch/>
        </p:blipFill>
        <p:spPr bwMode="auto">
          <a:xfrm>
            <a:off x="1510579" y="6384485"/>
            <a:ext cx="532243" cy="482738"/>
          </a:xfrm>
          <a:prstGeom prst="rect">
            <a:avLst/>
          </a:prstGeom>
          <a:noFill/>
        </p:spPr>
      </p:pic>
      <p:pic>
        <p:nvPicPr>
          <p:cNvPr id="16" name="Picture 8" descr="C:\Users\cwj\Desktop\協會logo2.jpg.tif">
            <a:extLst>
              <a:ext uri="{FF2B5EF4-FFF2-40B4-BE49-F238E27FC236}">
                <a16:creationId xmlns:a16="http://schemas.microsoft.com/office/drawing/2014/main" id="{BC818FD3-5103-EACA-4F27-064BC8F84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11" y1="42574" x2="30033" y2="10891"/>
                        <a14:foregroundMark x1="5941" y1="42574" x2="18812" y2="16172"/>
                        <a14:foregroundMark x1="49835" y1="7921" x2="64026" y2="7261"/>
                        <a14:foregroundMark x1="41584" y1="7921" x2="50495" y2="12541"/>
                        <a14:foregroundMark x1="43564" y1="8581" x2="52145" y2="4290"/>
                        <a14:foregroundMark x1="33003" y1="32013" x2="65017" y2="61716"/>
                        <a14:foregroundMark x1="69307" y1="35314" x2="69307" y2="35314"/>
                        <a14:foregroundMark x1="62706" y1="41914" x2="66337" y2="61716"/>
                        <a14:foregroundMark x1="70297" y1="41914" x2="58086" y2="43564"/>
                        <a14:foregroundMark x1="67987" y1="35314" x2="56436" y2="38284"/>
                        <a14:foregroundMark x1="62706" y1="35974" x2="63366" y2="28383"/>
                        <a14:foregroundMark x1="36304" y1="39604" x2="36304" y2="39604"/>
                        <a14:foregroundMark x1="39274" y1="27723" x2="36304" y2="38284"/>
                        <a14:foregroundMark x1="33993" y1="41254" x2="24092" y2="41914"/>
                        <a14:foregroundMark x1="23432" y1="44224" x2="32343" y2="47855"/>
                        <a14:foregroundMark x1="32343" y1="44224" x2="44554" y2="47195"/>
                        <a14:foregroundMark x1="36304" y1="54125" x2="33993" y2="63036"/>
                        <a14:foregroundMark x1="35314" y1="65347" x2="42244" y2="62376"/>
                        <a14:foregroundMark x1="55776" y1="63036" x2="66997" y2="57756"/>
                        <a14:foregroundMark x1="54125" y1="26733" x2="54125" y2="26733"/>
                        <a14:foregroundMark x1="50495" y1="26733" x2="51155" y2="19142"/>
                        <a14:foregroundMark x1="47525" y1="25413" x2="48845" y2="30693"/>
                        <a14:foregroundMark x1="28713" y1="86469" x2="48845" y2="90429"/>
                        <a14:foregroundMark x1="46865" y1="90429" x2="54125" y2="92739"/>
                        <a14:foregroundMark x1="57426" y1="95710" x2="57426" y2="95710"/>
                        <a14:foregroundMark x1="70297" y1="91749" x2="70297" y2="91749"/>
                        <a14:foregroundMark x1="88449" y1="77558" x2="88449" y2="77558"/>
                        <a14:foregroundMark x1="86799" y1="33663" x2="86799" y2="33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83" y="6350705"/>
            <a:ext cx="512162" cy="51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副標題 2">
            <a:extLst>
              <a:ext uri="{FF2B5EF4-FFF2-40B4-BE49-F238E27FC236}">
                <a16:creationId xmlns:a16="http://schemas.microsoft.com/office/drawing/2014/main" id="{C76320F2-D754-9D0A-CEEB-760D3CCB1277}"/>
              </a:ext>
            </a:extLst>
          </p:cNvPr>
          <p:cNvSpPr txBox="1">
            <a:spLocks/>
          </p:cNvSpPr>
          <p:nvPr/>
        </p:nvSpPr>
        <p:spPr>
          <a:xfrm>
            <a:off x="7855192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社團法人中華民國工業安全衛生協會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915E884-0412-6413-563E-9B782CB667AD}"/>
              </a:ext>
            </a:extLst>
          </p:cNvPr>
          <p:cNvSpPr txBox="1">
            <a:spLocks/>
          </p:cNvSpPr>
          <p:nvPr/>
        </p:nvSpPr>
        <p:spPr>
          <a:xfrm>
            <a:off x="21336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主辦單位：</a:t>
            </a:r>
          </a:p>
        </p:txBody>
      </p:sp>
      <p:sp>
        <p:nvSpPr>
          <p:cNvPr id="11" name="副標題 2">
            <a:extLst>
              <a:ext uri="{FF2B5EF4-FFF2-40B4-BE49-F238E27FC236}">
                <a16:creationId xmlns:a16="http://schemas.microsoft.com/office/drawing/2014/main" id="{B872A61D-FAD6-36E3-CC8D-5DC0E5819731}"/>
              </a:ext>
            </a:extLst>
          </p:cNvPr>
          <p:cNvSpPr txBox="1">
            <a:spLocks/>
          </p:cNvSpPr>
          <p:nvPr/>
        </p:nvSpPr>
        <p:spPr>
          <a:xfrm>
            <a:off x="602573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執行單位：</a:t>
            </a:r>
          </a:p>
        </p:txBody>
      </p:sp>
      <p:sp>
        <p:nvSpPr>
          <p:cNvPr id="14" name="副標題 2">
            <a:extLst>
              <a:ext uri="{FF2B5EF4-FFF2-40B4-BE49-F238E27FC236}">
                <a16:creationId xmlns:a16="http://schemas.microsoft.com/office/drawing/2014/main" id="{3D760F38-7E2E-4C41-DDBA-F866958605DC}"/>
              </a:ext>
            </a:extLst>
          </p:cNvPr>
          <p:cNvSpPr txBox="1">
            <a:spLocks/>
          </p:cNvSpPr>
          <p:nvPr/>
        </p:nvSpPr>
        <p:spPr>
          <a:xfrm>
            <a:off x="320634" y="1249680"/>
            <a:ext cx="11550732" cy="273946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●課程名稱：機械設備源頭相關法令宣導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含安全評估相關規定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●主題內容：各類機械設備本質安全與源頭管理法令之介紹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●目的：強化產業落實機械設備源頭風險控管，提升職場整體安全水準，降低職災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●產業別：一般行業、營造業等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●對象：事業單位管理人員、採購相關人員、維護保養人員、現場作業人員、進口商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及製造商等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優先招生對象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；如具公務人員身份者可登錄終生學習時數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副標題 2">
            <a:extLst>
              <a:ext uri="{FF2B5EF4-FFF2-40B4-BE49-F238E27FC236}">
                <a16:creationId xmlns:a16="http://schemas.microsoft.com/office/drawing/2014/main" id="{5BA982C9-7526-8481-3F26-9B3388C35182}"/>
              </a:ext>
            </a:extLst>
          </p:cNvPr>
          <p:cNvSpPr txBox="1">
            <a:spLocks/>
          </p:cNvSpPr>
          <p:nvPr/>
        </p:nvSpPr>
        <p:spPr>
          <a:xfrm>
            <a:off x="859971" y="399087"/>
            <a:ext cx="10256462" cy="6909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年機械設備源頭管理法令制度之宣導活動</a:t>
            </a:r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台南職訓中心</a:t>
            </a:r>
            <a:r>
              <a:rPr lang="en-US" altLang="zh-TW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樹谷教室</a:t>
            </a:r>
            <a:r>
              <a:rPr lang="en-US" altLang="zh-TW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)-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 descr="一張含有 運輸, 挖土機, 建造裝備, 車輛 的圖片&#10;&#10;AI 產生的內容可能不正確。">
            <a:extLst>
              <a:ext uri="{FF2B5EF4-FFF2-40B4-BE49-F238E27FC236}">
                <a16:creationId xmlns:a16="http://schemas.microsoft.com/office/drawing/2014/main" id="{89518CA7-1166-16F0-12E1-320A0E9F9DB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61" b="89844" l="4395" r="92383">
                        <a14:foregroundMark x1="8789" y1="80176" x2="8789" y2="80176"/>
                        <a14:foregroundMark x1="7813" y1="87402" x2="7813" y2="87402"/>
                        <a14:foregroundMark x1="4492" y1="86816" x2="4492" y2="86816"/>
                        <a14:foregroundMark x1="91211" y1="76758" x2="91211" y2="76758"/>
                        <a14:foregroundMark x1="92383" y1="59961" x2="92383" y2="59961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941" y="2479559"/>
            <a:ext cx="1510353" cy="1510353"/>
          </a:xfrm>
          <a:prstGeom prst="rect">
            <a:avLst/>
          </a:prstGeom>
        </p:spPr>
      </p:pic>
      <p:pic>
        <p:nvPicPr>
          <p:cNvPr id="8" name="圖片 7" descr="一張含有 運輸, 車輛, 牽引機, 陸上交通工具 的圖片&#10;&#10;AI 產生的內容可能不正確。">
            <a:extLst>
              <a:ext uri="{FF2B5EF4-FFF2-40B4-BE49-F238E27FC236}">
                <a16:creationId xmlns:a16="http://schemas.microsoft.com/office/drawing/2014/main" id="{A3C4D86D-8D61-4150-429B-E84529341EF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61" b="89941" l="6152" r="89941">
                        <a14:foregroundMark x1="10254" y1="68262" x2="6690" y2="75814"/>
                        <a14:backgroundMark x1="19824" y1="44141" x2="19824" y2="44141"/>
                        <a14:backgroundMark x1="19824" y1="44629" x2="35938" y2="27344"/>
                        <a14:backgroundMark x1="35938" y1="27344" x2="47168" y2="24609"/>
                        <a14:backgroundMark x1="47168" y1="24609" x2="65820" y2="25684"/>
                        <a14:backgroundMark x1="65820" y1="25684" x2="70605" y2="30762"/>
                        <a14:backgroundMark x1="70605" y1="30762" x2="74902" y2="40137"/>
                        <a14:backgroundMark x1="74902" y1="40137" x2="81543" y2="45703"/>
                        <a14:backgroundMark x1="81543" y1="45703" x2="82227" y2="57520"/>
                        <a14:backgroundMark x1="82227" y1="57520" x2="78906" y2="70996"/>
                        <a14:backgroundMark x1="38770" y1="44043" x2="38281" y2="43066"/>
                        <a14:backgroundMark x1="65820" y1="38086" x2="65527" y2="42676"/>
                        <a14:backgroundMark x1="32227" y1="51074" x2="32227" y2="51074"/>
                        <a14:backgroundMark x1="18164" y1="86621" x2="92480" y2="68262"/>
                        <a14:backgroundMark x1="9724" y1="78802" x2="28027" y2="84277"/>
                        <a14:backgroundMark x1="28027" y1="84277" x2="36230" y2="81934"/>
                        <a14:backgroundMark x1="36230" y1="81934" x2="37012" y2="81445"/>
                        <a14:backgroundMark x1="3613" y1="76758" x2="9863" y2="79102"/>
                        <a14:backgroundMark x1="12988" y1="51563" x2="30078" y2="42969"/>
                        <a14:backgroundMark x1="30078" y1="42969" x2="37402" y2="32715"/>
                        <a14:backgroundMark x1="37402" y1="32715" x2="44629" y2="29297"/>
                        <a14:backgroundMark x1="44629" y1="29297" x2="56445" y2="29004"/>
                        <a14:backgroundMark x1="56445" y1="29004" x2="66113" y2="29102"/>
                        <a14:backgroundMark x1="66113" y1="29102" x2="74219" y2="35840"/>
                        <a14:backgroundMark x1="74219" y1="35840" x2="84473" y2="50977"/>
                        <a14:backgroundMark x1="84473" y1="50977" x2="91211" y2="35254"/>
                        <a14:backgroundMark x1="91211" y1="35254" x2="77246" y2="16797"/>
                        <a14:backgroundMark x1="77246" y1="16797" x2="33398" y2="12695"/>
                        <a14:backgroundMark x1="33398" y1="12695" x2="17871" y2="20801"/>
                        <a14:backgroundMark x1="17871" y1="20801" x2="9277" y2="34277"/>
                        <a14:backgroundMark x1="9277" y1="34277" x2="7520" y2="45605"/>
                        <a14:backgroundMark x1="7520" y1="45605" x2="11914" y2="51074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17247" y="-26339"/>
            <a:ext cx="1727826" cy="1727826"/>
          </a:xfrm>
          <a:prstGeom prst="rect">
            <a:avLst/>
          </a:prstGeom>
        </p:spPr>
      </p:pic>
      <p:sp>
        <p:nvSpPr>
          <p:cNvPr id="27" name="副標題 2">
            <a:extLst>
              <a:ext uri="{FF2B5EF4-FFF2-40B4-BE49-F238E27FC236}">
                <a16:creationId xmlns:a16="http://schemas.microsoft.com/office/drawing/2014/main" id="{4F3590E6-1A18-DFE1-3601-CF73400F25CD}"/>
              </a:ext>
            </a:extLst>
          </p:cNvPr>
          <p:cNvSpPr txBox="1">
            <a:spLocks/>
          </p:cNvSpPr>
          <p:nvPr/>
        </p:nvSpPr>
        <p:spPr>
          <a:xfrm>
            <a:off x="1942885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財團法人職業</a:t>
            </a:r>
            <a:r>
              <a:rPr lang="zh-TW" altLang="en-US" sz="20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災害預防及重建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中心</a:t>
            </a:r>
          </a:p>
        </p:txBody>
      </p:sp>
      <p:graphicFrame>
        <p:nvGraphicFramePr>
          <p:cNvPr id="32" name="表格 31">
            <a:extLst>
              <a:ext uri="{FF2B5EF4-FFF2-40B4-BE49-F238E27FC236}">
                <a16:creationId xmlns:a16="http://schemas.microsoft.com/office/drawing/2014/main" id="{35A6B698-773A-3D77-BAF7-4FAEC1AB7C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0391629"/>
              </p:ext>
            </p:extLst>
          </p:nvPr>
        </p:nvGraphicFramePr>
        <p:xfrm>
          <a:off x="213359" y="3881120"/>
          <a:ext cx="11767970" cy="1489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9196">
                  <a:extLst>
                    <a:ext uri="{9D8B030D-6E8A-4147-A177-3AD203B41FA5}">
                      <a16:colId xmlns:a16="http://schemas.microsoft.com/office/drawing/2014/main" val="1232056173"/>
                    </a:ext>
                  </a:extLst>
                </a:gridCol>
                <a:gridCol w="1504335">
                  <a:extLst>
                    <a:ext uri="{9D8B030D-6E8A-4147-A177-3AD203B41FA5}">
                      <a16:colId xmlns:a16="http://schemas.microsoft.com/office/drawing/2014/main" val="3177158767"/>
                    </a:ext>
                  </a:extLst>
                </a:gridCol>
                <a:gridCol w="5111039">
                  <a:extLst>
                    <a:ext uri="{9D8B030D-6E8A-4147-A177-3AD203B41FA5}">
                      <a16:colId xmlns:a16="http://schemas.microsoft.com/office/drawing/2014/main" val="992260215"/>
                    </a:ext>
                  </a:extLst>
                </a:gridCol>
                <a:gridCol w="2662518">
                  <a:extLst>
                    <a:ext uri="{9D8B030D-6E8A-4147-A177-3AD203B41FA5}">
                      <a16:colId xmlns:a16="http://schemas.microsoft.com/office/drawing/2014/main" val="3303974975"/>
                    </a:ext>
                  </a:extLst>
                </a:gridCol>
                <a:gridCol w="1680882">
                  <a:extLst>
                    <a:ext uri="{9D8B030D-6E8A-4147-A177-3AD203B41FA5}">
                      <a16:colId xmlns:a16="http://schemas.microsoft.com/office/drawing/2014/main" val="1650781662"/>
                    </a:ext>
                  </a:extLst>
                </a:gridCol>
              </a:tblGrid>
              <a:tr h="53495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日期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時間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可登入時數課程</a:t>
                      </a:r>
                      <a:endParaRPr lang="en-US" altLang="zh-TW" dirty="0"/>
                    </a:p>
                    <a:p>
                      <a:pPr algn="ctr"/>
                      <a:r>
                        <a:rPr lang="en-US" altLang="zh-TW" sz="1200" dirty="0"/>
                        <a:t>(</a:t>
                      </a:r>
                      <a:r>
                        <a:rPr lang="zh-TW" altLang="en-US" sz="1200" dirty="0"/>
                        <a:t>欲登錄在職回訓時數者，請於報名時提供原結業證書或資格證明文件</a:t>
                      </a:r>
                      <a:r>
                        <a:rPr lang="en-US" altLang="zh-TW" sz="1200" dirty="0"/>
                        <a:t>)</a:t>
                      </a:r>
                      <a:endParaRPr lang="zh-TW" altLang="en-US" sz="1200" dirty="0"/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報名網址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報名</a:t>
                      </a:r>
                      <a:r>
                        <a:rPr lang="en-US" altLang="zh-TW" dirty="0"/>
                        <a:t>QR Code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016857"/>
                  </a:ext>
                </a:extLst>
              </a:tr>
              <a:tr h="941050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9/22</a:t>
                      </a:r>
                      <a:b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</a:b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(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j-lt"/>
                        </a:rPr>
                        <a:t>一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13:30-17:30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(4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j-lt"/>
                        </a:rPr>
                        <a:t>小時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rgbClr val="0000CC"/>
                          </a:solidFill>
                        </a:rPr>
                        <a:t>堆高機操作人員在職教育訓練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i="0" u="sng" kern="1200" dirty="0">
                          <a:solidFill>
                            <a:srgbClr val="0000CC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https://reurl.cc/K8Dl4y</a:t>
                      </a:r>
                      <a:endParaRPr lang="zh-TW" altLang="en-US" b="1" dirty="0">
                        <a:solidFill>
                          <a:srgbClr val="0000CC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0000CC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188941"/>
                  </a:ext>
                </a:extLst>
              </a:tr>
            </a:tbl>
          </a:graphicData>
        </a:graphic>
      </p:graphicFrame>
      <p:sp>
        <p:nvSpPr>
          <p:cNvPr id="2" name="爆炸: 八角 1">
            <a:extLst>
              <a:ext uri="{FF2B5EF4-FFF2-40B4-BE49-F238E27FC236}">
                <a16:creationId xmlns:a16="http://schemas.microsoft.com/office/drawing/2014/main" id="{FCED7494-1A56-B4E1-0F2C-0A559330D0B2}"/>
              </a:ext>
            </a:extLst>
          </p:cNvPr>
          <p:cNvSpPr/>
          <p:nvPr/>
        </p:nvSpPr>
        <p:spPr>
          <a:xfrm rot="335351">
            <a:off x="9558635" y="712536"/>
            <a:ext cx="2583722" cy="1145528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免費課程</a:t>
            </a:r>
          </a:p>
        </p:txBody>
      </p:sp>
      <p:sp>
        <p:nvSpPr>
          <p:cNvPr id="12" name="副標題 2">
            <a:extLst>
              <a:ext uri="{FF2B5EF4-FFF2-40B4-BE49-F238E27FC236}">
                <a16:creationId xmlns:a16="http://schemas.microsoft.com/office/drawing/2014/main" id="{24051354-88E1-C3AD-5DB8-ED70FF3918AF}"/>
              </a:ext>
            </a:extLst>
          </p:cNvPr>
          <p:cNvSpPr txBox="1">
            <a:spLocks/>
          </p:cNvSpPr>
          <p:nvPr/>
        </p:nvSpPr>
        <p:spPr>
          <a:xfrm>
            <a:off x="5396366" y="5301215"/>
            <a:ext cx="676596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如遇天災或不可抗力之因素導致無法開課，本會將另行安排日期並重新公告與通知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59924E02-425E-E89C-607C-76F3A267C45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659916" y="4424853"/>
            <a:ext cx="932316" cy="923549"/>
          </a:xfrm>
          <a:prstGeom prst="rect">
            <a:avLst/>
          </a:prstGeom>
        </p:spPr>
      </p:pic>
      <p:sp>
        <p:nvSpPr>
          <p:cNvPr id="18" name="副標題 2">
            <a:extLst>
              <a:ext uri="{FF2B5EF4-FFF2-40B4-BE49-F238E27FC236}">
                <a16:creationId xmlns:a16="http://schemas.microsoft.com/office/drawing/2014/main" id="{6C5A4CB8-C9CD-66CB-BCAA-30F1A785EBB8}"/>
              </a:ext>
            </a:extLst>
          </p:cNvPr>
          <p:cNvSpPr txBox="1">
            <a:spLocks/>
          </p:cNvSpPr>
          <p:nvPr/>
        </p:nvSpPr>
        <p:spPr>
          <a:xfrm>
            <a:off x="29668" y="5513449"/>
            <a:ext cx="12162332" cy="86020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上課地點：臺南市新市區中心路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         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聯絡電話：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(06)5890766#16</a:t>
            </a:r>
          </a:p>
          <a:p>
            <a:pPr marL="0" indent="0" defTabSz="893763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承  辦  人：庹小姐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         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聯絡信箱：</a:t>
            </a:r>
            <a:r>
              <a:rPr lang="en-US" altLang="zh-TW" sz="2000" b="1" i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tuo@mail.isha.org.tw</a:t>
            </a:r>
          </a:p>
        </p:txBody>
      </p:sp>
      <p:pic>
        <p:nvPicPr>
          <p:cNvPr id="19" name="圖形 18" descr="有圖釘的地圖 以實心填滿">
            <a:extLst>
              <a:ext uri="{FF2B5EF4-FFF2-40B4-BE49-F238E27FC236}">
                <a16:creationId xmlns:a16="http://schemas.microsoft.com/office/drawing/2014/main" id="{E70CD99D-5E69-27FF-26A5-8F4EA2D1AF7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24925" y="5553072"/>
            <a:ext cx="360000" cy="360000"/>
          </a:xfrm>
          <a:prstGeom prst="rect">
            <a:avLst/>
          </a:prstGeom>
        </p:spPr>
      </p:pic>
      <p:pic>
        <p:nvPicPr>
          <p:cNvPr id="21" name="圖形 20" descr="電話 以實心填滿">
            <a:extLst>
              <a:ext uri="{FF2B5EF4-FFF2-40B4-BE49-F238E27FC236}">
                <a16:creationId xmlns:a16="http://schemas.microsoft.com/office/drawing/2014/main" id="{7AAC5FD7-0C50-BD2A-A72A-29F0C8A5B0B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364160" y="5584027"/>
            <a:ext cx="360000" cy="360000"/>
          </a:xfrm>
          <a:prstGeom prst="rect">
            <a:avLst/>
          </a:prstGeom>
        </p:spPr>
      </p:pic>
      <p:pic>
        <p:nvPicPr>
          <p:cNvPr id="23" name="圖形 22" descr="客服中心 以實心填滿">
            <a:extLst>
              <a:ext uri="{FF2B5EF4-FFF2-40B4-BE49-F238E27FC236}">
                <a16:creationId xmlns:a16="http://schemas.microsoft.com/office/drawing/2014/main" id="{2A6A4899-979D-8EDE-DBCF-6CADE5CC62B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24925" y="5925958"/>
            <a:ext cx="360000" cy="360000"/>
          </a:xfrm>
          <a:prstGeom prst="rect">
            <a:avLst/>
          </a:prstGeom>
        </p:spPr>
      </p:pic>
      <p:pic>
        <p:nvPicPr>
          <p:cNvPr id="25" name="圖形 24" descr="信箱 以實心填滿">
            <a:extLst>
              <a:ext uri="{FF2B5EF4-FFF2-40B4-BE49-F238E27FC236}">
                <a16:creationId xmlns:a16="http://schemas.microsoft.com/office/drawing/2014/main" id="{4C832ED5-1BBB-E909-8BE3-8C86A76BDF7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364160" y="5943552"/>
            <a:ext cx="360000" cy="360000"/>
          </a:xfrm>
          <a:prstGeom prst="rect">
            <a:avLst/>
          </a:prstGeom>
        </p:spPr>
      </p:pic>
      <p:sp>
        <p:nvSpPr>
          <p:cNvPr id="5" name="副標題 2">
            <a:extLst>
              <a:ext uri="{FF2B5EF4-FFF2-40B4-BE49-F238E27FC236}">
                <a16:creationId xmlns:a16="http://schemas.microsoft.com/office/drawing/2014/main" id="{EED8943C-D9EE-613C-1FAF-0B446061D637}"/>
              </a:ext>
            </a:extLst>
          </p:cNvPr>
          <p:cNvSpPr txBox="1">
            <a:spLocks/>
          </p:cNvSpPr>
          <p:nvPr/>
        </p:nvSpPr>
        <p:spPr>
          <a:xfrm>
            <a:off x="9588548" y="1794041"/>
            <a:ext cx="252389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名額有限 額滿為止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3610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68131B-2110-18DB-2F92-2AB3239C63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9AF9CBE8-EAF1-D60B-F9AD-D585361AA5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52"/>
          <a:stretch/>
        </p:blipFill>
        <p:spPr bwMode="auto">
          <a:xfrm>
            <a:off x="1510579" y="6384485"/>
            <a:ext cx="532243" cy="482738"/>
          </a:xfrm>
          <a:prstGeom prst="rect">
            <a:avLst/>
          </a:prstGeom>
          <a:noFill/>
        </p:spPr>
      </p:pic>
      <p:pic>
        <p:nvPicPr>
          <p:cNvPr id="16" name="Picture 8" descr="C:\Users\cwj\Desktop\協會logo2.jpg.tif">
            <a:extLst>
              <a:ext uri="{FF2B5EF4-FFF2-40B4-BE49-F238E27FC236}">
                <a16:creationId xmlns:a16="http://schemas.microsoft.com/office/drawing/2014/main" id="{38FF0893-3CE0-F600-07E0-286DB0040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11" y1="42574" x2="30033" y2="10891"/>
                        <a14:foregroundMark x1="5941" y1="42574" x2="18812" y2="16172"/>
                        <a14:foregroundMark x1="49835" y1="7921" x2="64026" y2="7261"/>
                        <a14:foregroundMark x1="41584" y1="7921" x2="50495" y2="12541"/>
                        <a14:foregroundMark x1="43564" y1="8581" x2="52145" y2="4290"/>
                        <a14:foregroundMark x1="33003" y1="32013" x2="65017" y2="61716"/>
                        <a14:foregroundMark x1="69307" y1="35314" x2="69307" y2="35314"/>
                        <a14:foregroundMark x1="62706" y1="41914" x2="66337" y2="61716"/>
                        <a14:foregroundMark x1="70297" y1="41914" x2="58086" y2="43564"/>
                        <a14:foregroundMark x1="67987" y1="35314" x2="56436" y2="38284"/>
                        <a14:foregroundMark x1="62706" y1="35974" x2="63366" y2="28383"/>
                        <a14:foregroundMark x1="36304" y1="39604" x2="36304" y2="39604"/>
                        <a14:foregroundMark x1="39274" y1="27723" x2="36304" y2="38284"/>
                        <a14:foregroundMark x1="33993" y1="41254" x2="24092" y2="41914"/>
                        <a14:foregroundMark x1="23432" y1="44224" x2="32343" y2="47855"/>
                        <a14:foregroundMark x1="32343" y1="44224" x2="44554" y2="47195"/>
                        <a14:foregroundMark x1="36304" y1="54125" x2="33993" y2="63036"/>
                        <a14:foregroundMark x1="35314" y1="65347" x2="42244" y2="62376"/>
                        <a14:foregroundMark x1="55776" y1="63036" x2="66997" y2="57756"/>
                        <a14:foregroundMark x1="54125" y1="26733" x2="54125" y2="26733"/>
                        <a14:foregroundMark x1="50495" y1="26733" x2="51155" y2="19142"/>
                        <a14:foregroundMark x1="47525" y1="25413" x2="48845" y2="30693"/>
                        <a14:foregroundMark x1="28713" y1="86469" x2="48845" y2="90429"/>
                        <a14:foregroundMark x1="46865" y1="90429" x2="54125" y2="92739"/>
                        <a14:foregroundMark x1="57426" y1="95710" x2="57426" y2="95710"/>
                        <a14:foregroundMark x1="70297" y1="91749" x2="70297" y2="91749"/>
                        <a14:foregroundMark x1="88449" y1="77558" x2="88449" y2="77558"/>
                        <a14:foregroundMark x1="86799" y1="33663" x2="86799" y2="33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83" y="6350705"/>
            <a:ext cx="512162" cy="51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副標題 2">
            <a:extLst>
              <a:ext uri="{FF2B5EF4-FFF2-40B4-BE49-F238E27FC236}">
                <a16:creationId xmlns:a16="http://schemas.microsoft.com/office/drawing/2014/main" id="{9BDA7299-CB58-5B9C-3BC7-8A01B895159E}"/>
              </a:ext>
            </a:extLst>
          </p:cNvPr>
          <p:cNvSpPr txBox="1">
            <a:spLocks/>
          </p:cNvSpPr>
          <p:nvPr/>
        </p:nvSpPr>
        <p:spPr>
          <a:xfrm>
            <a:off x="7855192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社團法人中華民國工業安全衛生協會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F5096F9-D513-8955-809E-D57C647435DD}"/>
              </a:ext>
            </a:extLst>
          </p:cNvPr>
          <p:cNvSpPr txBox="1">
            <a:spLocks/>
          </p:cNvSpPr>
          <p:nvPr/>
        </p:nvSpPr>
        <p:spPr>
          <a:xfrm>
            <a:off x="21336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主辦單位：</a:t>
            </a:r>
          </a:p>
        </p:txBody>
      </p:sp>
      <p:sp>
        <p:nvSpPr>
          <p:cNvPr id="11" name="副標題 2">
            <a:extLst>
              <a:ext uri="{FF2B5EF4-FFF2-40B4-BE49-F238E27FC236}">
                <a16:creationId xmlns:a16="http://schemas.microsoft.com/office/drawing/2014/main" id="{505D7FC8-8182-3BC6-9B83-0232205E13E6}"/>
              </a:ext>
            </a:extLst>
          </p:cNvPr>
          <p:cNvSpPr txBox="1">
            <a:spLocks/>
          </p:cNvSpPr>
          <p:nvPr/>
        </p:nvSpPr>
        <p:spPr>
          <a:xfrm>
            <a:off x="602573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執行單位：</a:t>
            </a:r>
          </a:p>
        </p:txBody>
      </p:sp>
      <p:sp>
        <p:nvSpPr>
          <p:cNvPr id="14" name="副標題 2">
            <a:extLst>
              <a:ext uri="{FF2B5EF4-FFF2-40B4-BE49-F238E27FC236}">
                <a16:creationId xmlns:a16="http://schemas.microsoft.com/office/drawing/2014/main" id="{06E1E710-0AF8-02B9-20B5-BDF7E5866342}"/>
              </a:ext>
            </a:extLst>
          </p:cNvPr>
          <p:cNvSpPr txBox="1">
            <a:spLocks/>
          </p:cNvSpPr>
          <p:nvPr/>
        </p:nvSpPr>
        <p:spPr>
          <a:xfrm>
            <a:off x="320634" y="1249680"/>
            <a:ext cx="11550732" cy="273946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●課程名稱：機械設備源頭相關法令宣導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含安全評估相關規定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●主題內容：各類機械設備本質安全與源頭管理法令之介紹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●目的：強化產業落實機械設備源頭風險控管，提升職場整體安全水準，降低職災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●產業別：一般行業、營造業等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●對象：事業單位管理人員、採購相關人員、維護保養人員、現場作業人員、進口商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及製造商等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優先招生對象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；如具公務人員身份者可登錄終生學習時數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副標題 2">
            <a:extLst>
              <a:ext uri="{FF2B5EF4-FFF2-40B4-BE49-F238E27FC236}">
                <a16:creationId xmlns:a16="http://schemas.microsoft.com/office/drawing/2014/main" id="{BCE52EC1-73DB-22D5-7CB3-481C187AE8C9}"/>
              </a:ext>
            </a:extLst>
          </p:cNvPr>
          <p:cNvSpPr txBox="1">
            <a:spLocks/>
          </p:cNvSpPr>
          <p:nvPr/>
        </p:nvSpPr>
        <p:spPr>
          <a:xfrm>
            <a:off x="859971" y="399087"/>
            <a:ext cx="10256462" cy="6909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年機械設備源頭管理法令制度之宣導活動</a:t>
            </a:r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台中職訓中心</a:t>
            </a:r>
            <a:r>
              <a:rPr lang="en-US" altLang="zh-TW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 descr="一張含有 運輸, 挖土機, 建造裝備, 車輛 的圖片&#10;&#10;AI 產生的內容可能不正確。">
            <a:extLst>
              <a:ext uri="{FF2B5EF4-FFF2-40B4-BE49-F238E27FC236}">
                <a16:creationId xmlns:a16="http://schemas.microsoft.com/office/drawing/2014/main" id="{F5EBD07B-B0D0-D7B5-5EEA-18E59E97986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61" b="89844" l="4395" r="92383">
                        <a14:foregroundMark x1="8789" y1="80176" x2="8789" y2="80176"/>
                        <a14:foregroundMark x1="7813" y1="87402" x2="7813" y2="87402"/>
                        <a14:foregroundMark x1="4492" y1="86816" x2="4492" y2="86816"/>
                        <a14:foregroundMark x1="91211" y1="76758" x2="91211" y2="76758"/>
                        <a14:foregroundMark x1="92383" y1="59961" x2="92383" y2="59961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941" y="2469727"/>
            <a:ext cx="1510353" cy="1510353"/>
          </a:xfrm>
          <a:prstGeom prst="rect">
            <a:avLst/>
          </a:prstGeom>
        </p:spPr>
      </p:pic>
      <p:pic>
        <p:nvPicPr>
          <p:cNvPr id="8" name="圖片 7" descr="一張含有 運輸, 車輛, 牽引機, 陸上交通工具 的圖片&#10;&#10;AI 產生的內容可能不正確。">
            <a:extLst>
              <a:ext uri="{FF2B5EF4-FFF2-40B4-BE49-F238E27FC236}">
                <a16:creationId xmlns:a16="http://schemas.microsoft.com/office/drawing/2014/main" id="{CAC15A06-8C30-F293-AB91-8C5D6E92665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61" b="89941" l="6152" r="89941">
                        <a14:foregroundMark x1="10254" y1="68262" x2="6690" y2="75814"/>
                        <a14:backgroundMark x1="19824" y1="44141" x2="19824" y2="44141"/>
                        <a14:backgroundMark x1="19824" y1="44629" x2="35938" y2="27344"/>
                        <a14:backgroundMark x1="35938" y1="27344" x2="47168" y2="24609"/>
                        <a14:backgroundMark x1="47168" y1="24609" x2="65820" y2="25684"/>
                        <a14:backgroundMark x1="65820" y1="25684" x2="70605" y2="30762"/>
                        <a14:backgroundMark x1="70605" y1="30762" x2="74902" y2="40137"/>
                        <a14:backgroundMark x1="74902" y1="40137" x2="81543" y2="45703"/>
                        <a14:backgroundMark x1="81543" y1="45703" x2="82227" y2="57520"/>
                        <a14:backgroundMark x1="82227" y1="57520" x2="78906" y2="70996"/>
                        <a14:backgroundMark x1="38770" y1="44043" x2="38281" y2="43066"/>
                        <a14:backgroundMark x1="65820" y1="38086" x2="65527" y2="42676"/>
                        <a14:backgroundMark x1="32227" y1="51074" x2="32227" y2="51074"/>
                        <a14:backgroundMark x1="18164" y1="86621" x2="92480" y2="68262"/>
                        <a14:backgroundMark x1="9724" y1="78802" x2="28027" y2="84277"/>
                        <a14:backgroundMark x1="28027" y1="84277" x2="36230" y2="81934"/>
                        <a14:backgroundMark x1="36230" y1="81934" x2="37012" y2="81445"/>
                        <a14:backgroundMark x1="3613" y1="76758" x2="9863" y2="79102"/>
                        <a14:backgroundMark x1="12988" y1="51563" x2="30078" y2="42969"/>
                        <a14:backgroundMark x1="30078" y1="42969" x2="37402" y2="32715"/>
                        <a14:backgroundMark x1="37402" y1="32715" x2="44629" y2="29297"/>
                        <a14:backgroundMark x1="44629" y1="29297" x2="56445" y2="29004"/>
                        <a14:backgroundMark x1="56445" y1="29004" x2="66113" y2="29102"/>
                        <a14:backgroundMark x1="66113" y1="29102" x2="74219" y2="35840"/>
                        <a14:backgroundMark x1="74219" y1="35840" x2="84473" y2="50977"/>
                        <a14:backgroundMark x1="84473" y1="50977" x2="91211" y2="35254"/>
                        <a14:backgroundMark x1="91211" y1="35254" x2="77246" y2="16797"/>
                        <a14:backgroundMark x1="77246" y1="16797" x2="33398" y2="12695"/>
                        <a14:backgroundMark x1="33398" y1="12695" x2="17871" y2="20801"/>
                        <a14:backgroundMark x1="17871" y1="20801" x2="9277" y2="34277"/>
                        <a14:backgroundMark x1="9277" y1="34277" x2="7520" y2="45605"/>
                        <a14:backgroundMark x1="7520" y1="45605" x2="11914" y2="51074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17247" y="-26339"/>
            <a:ext cx="1727826" cy="1727826"/>
          </a:xfrm>
          <a:prstGeom prst="rect">
            <a:avLst/>
          </a:prstGeom>
        </p:spPr>
      </p:pic>
      <p:sp>
        <p:nvSpPr>
          <p:cNvPr id="27" name="副標題 2">
            <a:extLst>
              <a:ext uri="{FF2B5EF4-FFF2-40B4-BE49-F238E27FC236}">
                <a16:creationId xmlns:a16="http://schemas.microsoft.com/office/drawing/2014/main" id="{C785C5F2-3183-BEB1-06CF-418380650EEE}"/>
              </a:ext>
            </a:extLst>
          </p:cNvPr>
          <p:cNvSpPr txBox="1">
            <a:spLocks/>
          </p:cNvSpPr>
          <p:nvPr/>
        </p:nvSpPr>
        <p:spPr>
          <a:xfrm>
            <a:off x="1942885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財團法人職業災害預防及重建中心</a:t>
            </a:r>
          </a:p>
        </p:txBody>
      </p:sp>
      <p:graphicFrame>
        <p:nvGraphicFramePr>
          <p:cNvPr id="32" name="表格 31">
            <a:extLst>
              <a:ext uri="{FF2B5EF4-FFF2-40B4-BE49-F238E27FC236}">
                <a16:creationId xmlns:a16="http://schemas.microsoft.com/office/drawing/2014/main" id="{F75FE495-3CEB-9075-13C7-C27BF06B16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1699326"/>
              </p:ext>
            </p:extLst>
          </p:nvPr>
        </p:nvGraphicFramePr>
        <p:xfrm>
          <a:off x="351116" y="3881120"/>
          <a:ext cx="11474230" cy="1420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7245">
                  <a:extLst>
                    <a:ext uri="{9D8B030D-6E8A-4147-A177-3AD203B41FA5}">
                      <a16:colId xmlns:a16="http://schemas.microsoft.com/office/drawing/2014/main" val="1232056173"/>
                    </a:ext>
                  </a:extLst>
                </a:gridCol>
                <a:gridCol w="1606919">
                  <a:extLst>
                    <a:ext uri="{9D8B030D-6E8A-4147-A177-3AD203B41FA5}">
                      <a16:colId xmlns:a16="http://schemas.microsoft.com/office/drawing/2014/main" val="3177158767"/>
                    </a:ext>
                  </a:extLst>
                </a:gridCol>
                <a:gridCol w="5273040">
                  <a:extLst>
                    <a:ext uri="{9D8B030D-6E8A-4147-A177-3AD203B41FA5}">
                      <a16:colId xmlns:a16="http://schemas.microsoft.com/office/drawing/2014/main" val="992260215"/>
                    </a:ext>
                  </a:extLst>
                </a:gridCol>
                <a:gridCol w="1838513">
                  <a:extLst>
                    <a:ext uri="{9D8B030D-6E8A-4147-A177-3AD203B41FA5}">
                      <a16:colId xmlns:a16="http://schemas.microsoft.com/office/drawing/2014/main" val="3303974975"/>
                    </a:ext>
                  </a:extLst>
                </a:gridCol>
                <a:gridCol w="1838513">
                  <a:extLst>
                    <a:ext uri="{9D8B030D-6E8A-4147-A177-3AD203B41FA5}">
                      <a16:colId xmlns:a16="http://schemas.microsoft.com/office/drawing/2014/main" val="1650781662"/>
                    </a:ext>
                  </a:extLst>
                </a:gridCol>
              </a:tblGrid>
              <a:tr h="262849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日期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時間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可登入時數課程</a:t>
                      </a:r>
                      <a:endParaRPr lang="en-US" altLang="zh-TW" dirty="0"/>
                    </a:p>
                    <a:p>
                      <a:pPr algn="ctr"/>
                      <a:r>
                        <a:rPr lang="en-US" altLang="zh-TW" sz="1200" dirty="0"/>
                        <a:t>(</a:t>
                      </a:r>
                      <a:r>
                        <a:rPr lang="zh-TW" altLang="en-US" sz="1200" dirty="0"/>
                        <a:t>欲登錄在職回訓時數者，請於報名時提供原結業證書或資格證明文件</a:t>
                      </a:r>
                      <a:r>
                        <a:rPr lang="en-US" altLang="zh-TW" sz="1200" dirty="0"/>
                        <a:t>)</a:t>
                      </a:r>
                      <a:endParaRPr lang="zh-TW" altLang="en-US" sz="1200" dirty="0"/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報名網址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報名</a:t>
                      </a:r>
                      <a:r>
                        <a:rPr lang="en-US" altLang="zh-TW" dirty="0"/>
                        <a:t>QR Code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016857"/>
                  </a:ext>
                </a:extLst>
              </a:tr>
              <a:tr h="872312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10/14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(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j-lt"/>
                        </a:rPr>
                        <a:t>二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13:00-17:00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(4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j-lt"/>
                        </a:rPr>
                        <a:t>小時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rgbClr val="0000CC"/>
                          </a:solidFill>
                        </a:rPr>
                        <a:t>荷重在一公噸以上之堆高機操作人員在職教育訓練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dirty="0">
                          <a:solidFill>
                            <a:srgbClr val="0000CC"/>
                          </a:solidFill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點我報名</a:t>
                      </a:r>
                      <a:endParaRPr lang="zh-TW" altLang="en-US" b="1" dirty="0">
                        <a:solidFill>
                          <a:srgbClr val="0000CC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0000CC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188941"/>
                  </a:ext>
                </a:extLst>
              </a:tr>
            </a:tbl>
          </a:graphicData>
        </a:graphic>
      </p:graphicFrame>
      <p:sp>
        <p:nvSpPr>
          <p:cNvPr id="2" name="爆炸: 八角 1">
            <a:extLst>
              <a:ext uri="{FF2B5EF4-FFF2-40B4-BE49-F238E27FC236}">
                <a16:creationId xmlns:a16="http://schemas.microsoft.com/office/drawing/2014/main" id="{E087FF6F-87A8-0823-BE86-1A0044C9C930}"/>
              </a:ext>
            </a:extLst>
          </p:cNvPr>
          <p:cNvSpPr/>
          <p:nvPr/>
        </p:nvSpPr>
        <p:spPr>
          <a:xfrm rot="489883">
            <a:off x="9540029" y="754159"/>
            <a:ext cx="2583722" cy="1145528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免費課程</a:t>
            </a:r>
          </a:p>
        </p:txBody>
      </p:sp>
      <p:pic>
        <p:nvPicPr>
          <p:cNvPr id="5" name="圖形 4" descr="游標 以實心填滿">
            <a:extLst>
              <a:ext uri="{FF2B5EF4-FFF2-40B4-BE49-F238E27FC236}">
                <a16:creationId xmlns:a16="http://schemas.microsoft.com/office/drawing/2014/main" id="{4A8AF3C6-5A26-D4F8-2E8F-F7BACE60608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516083" y="4726239"/>
            <a:ext cx="376269" cy="376269"/>
          </a:xfrm>
          <a:prstGeom prst="rect">
            <a:avLst/>
          </a:prstGeom>
        </p:spPr>
      </p:pic>
      <p:sp>
        <p:nvSpPr>
          <p:cNvPr id="12" name="副標題 2">
            <a:extLst>
              <a:ext uri="{FF2B5EF4-FFF2-40B4-BE49-F238E27FC236}">
                <a16:creationId xmlns:a16="http://schemas.microsoft.com/office/drawing/2014/main" id="{5970856B-7CFA-DB5D-ACA2-566EA0A202F8}"/>
              </a:ext>
            </a:extLst>
          </p:cNvPr>
          <p:cNvSpPr txBox="1">
            <a:spLocks/>
          </p:cNvSpPr>
          <p:nvPr/>
        </p:nvSpPr>
        <p:spPr>
          <a:xfrm>
            <a:off x="5170012" y="5252636"/>
            <a:ext cx="676596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如遇天災或不可抗力之因素導致無法開課，本會將另行安排日期並重新公告與通知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副標題 2">
            <a:extLst>
              <a:ext uri="{FF2B5EF4-FFF2-40B4-BE49-F238E27FC236}">
                <a16:creationId xmlns:a16="http://schemas.microsoft.com/office/drawing/2014/main" id="{C6F413DC-8EC0-7349-019A-AD674A10FFAE}"/>
              </a:ext>
            </a:extLst>
          </p:cNvPr>
          <p:cNvSpPr txBox="1">
            <a:spLocks/>
          </p:cNvSpPr>
          <p:nvPr/>
        </p:nvSpPr>
        <p:spPr>
          <a:xfrm>
            <a:off x="29668" y="5513449"/>
            <a:ext cx="12162332" cy="86020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上課地點：台中市龍井區中社五街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聯絡電話：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(04)26336999#101</a:t>
            </a:r>
          </a:p>
          <a:p>
            <a:pPr marL="0" indent="0" defTabSz="893763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承辦人：卓小姐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             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聯絡信箱：</a:t>
            </a:r>
            <a:r>
              <a:rPr lang="en-US" altLang="zh-TW" sz="2000" b="1" i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a553407@mail.isha.org.tw</a:t>
            </a:r>
          </a:p>
        </p:txBody>
      </p:sp>
      <p:pic>
        <p:nvPicPr>
          <p:cNvPr id="10" name="圖形 9" descr="有圖釘的地圖 以實心填滿">
            <a:extLst>
              <a:ext uri="{FF2B5EF4-FFF2-40B4-BE49-F238E27FC236}">
                <a16:creationId xmlns:a16="http://schemas.microsoft.com/office/drawing/2014/main" id="{E55E1DB5-95A3-42B2-80C2-B34F409FC85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24925" y="5553072"/>
            <a:ext cx="360000" cy="360000"/>
          </a:xfrm>
          <a:prstGeom prst="rect">
            <a:avLst/>
          </a:prstGeom>
        </p:spPr>
      </p:pic>
      <p:pic>
        <p:nvPicPr>
          <p:cNvPr id="13" name="圖形 12" descr="電話 以實心填滿">
            <a:extLst>
              <a:ext uri="{FF2B5EF4-FFF2-40B4-BE49-F238E27FC236}">
                <a16:creationId xmlns:a16="http://schemas.microsoft.com/office/drawing/2014/main" id="{154D9F71-86BD-C7B4-A14F-6AD599A7610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364160" y="5584027"/>
            <a:ext cx="360000" cy="360000"/>
          </a:xfrm>
          <a:prstGeom prst="rect">
            <a:avLst/>
          </a:prstGeom>
        </p:spPr>
      </p:pic>
      <p:pic>
        <p:nvPicPr>
          <p:cNvPr id="18" name="圖形 17" descr="客服中心 以實心填滿">
            <a:extLst>
              <a:ext uri="{FF2B5EF4-FFF2-40B4-BE49-F238E27FC236}">
                <a16:creationId xmlns:a16="http://schemas.microsoft.com/office/drawing/2014/main" id="{1C90CC62-86C4-D42D-2F59-22D14C2DCEA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24925" y="5925958"/>
            <a:ext cx="360000" cy="360000"/>
          </a:xfrm>
          <a:prstGeom prst="rect">
            <a:avLst/>
          </a:prstGeom>
        </p:spPr>
      </p:pic>
      <p:pic>
        <p:nvPicPr>
          <p:cNvPr id="19" name="圖形 18" descr="信箱 以實心填滿">
            <a:extLst>
              <a:ext uri="{FF2B5EF4-FFF2-40B4-BE49-F238E27FC236}">
                <a16:creationId xmlns:a16="http://schemas.microsoft.com/office/drawing/2014/main" id="{D5AC4FFA-E1C7-8764-D9EB-95D25E8EB4E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364160" y="5943552"/>
            <a:ext cx="360000" cy="360000"/>
          </a:xfrm>
          <a:prstGeom prst="rect">
            <a:avLst/>
          </a:prstGeom>
        </p:spPr>
      </p:pic>
      <p:sp>
        <p:nvSpPr>
          <p:cNvPr id="20" name="副標題 2">
            <a:extLst>
              <a:ext uri="{FF2B5EF4-FFF2-40B4-BE49-F238E27FC236}">
                <a16:creationId xmlns:a16="http://schemas.microsoft.com/office/drawing/2014/main" id="{C6A01F5A-A359-2C14-7F05-80AD53859BFE}"/>
              </a:ext>
            </a:extLst>
          </p:cNvPr>
          <p:cNvSpPr txBox="1">
            <a:spLocks/>
          </p:cNvSpPr>
          <p:nvPr/>
        </p:nvSpPr>
        <p:spPr>
          <a:xfrm>
            <a:off x="9668104" y="1823768"/>
            <a:ext cx="252389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名額有限 額滿為止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3" name="圖片 22">
            <a:extLst>
              <a:ext uri="{FF2B5EF4-FFF2-40B4-BE49-F238E27FC236}">
                <a16:creationId xmlns:a16="http://schemas.microsoft.com/office/drawing/2014/main" id="{E3F8238D-41A0-8F08-7DE0-39BB227D02E5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237" y="4431509"/>
            <a:ext cx="869189" cy="86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57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246E25-855F-400D-8805-7963B0C979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86E440E7-6AA5-D623-639F-99FF9B4603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52"/>
          <a:stretch/>
        </p:blipFill>
        <p:spPr bwMode="auto">
          <a:xfrm>
            <a:off x="1510579" y="6384485"/>
            <a:ext cx="532243" cy="482738"/>
          </a:xfrm>
          <a:prstGeom prst="rect">
            <a:avLst/>
          </a:prstGeom>
          <a:noFill/>
        </p:spPr>
      </p:pic>
      <p:pic>
        <p:nvPicPr>
          <p:cNvPr id="16" name="Picture 8" descr="C:\Users\cwj\Desktop\協會logo2.jpg.tif">
            <a:extLst>
              <a:ext uri="{FF2B5EF4-FFF2-40B4-BE49-F238E27FC236}">
                <a16:creationId xmlns:a16="http://schemas.microsoft.com/office/drawing/2014/main" id="{68220254-ADDA-0334-DBD4-6C40C830D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11" y1="42574" x2="30033" y2="10891"/>
                        <a14:foregroundMark x1="5941" y1="42574" x2="18812" y2="16172"/>
                        <a14:foregroundMark x1="49835" y1="7921" x2="64026" y2="7261"/>
                        <a14:foregroundMark x1="41584" y1="7921" x2="50495" y2="12541"/>
                        <a14:foregroundMark x1="43564" y1="8581" x2="52145" y2="4290"/>
                        <a14:foregroundMark x1="33003" y1="32013" x2="65017" y2="61716"/>
                        <a14:foregroundMark x1="69307" y1="35314" x2="69307" y2="35314"/>
                        <a14:foregroundMark x1="62706" y1="41914" x2="66337" y2="61716"/>
                        <a14:foregroundMark x1="70297" y1="41914" x2="58086" y2="43564"/>
                        <a14:foregroundMark x1="67987" y1="35314" x2="56436" y2="38284"/>
                        <a14:foregroundMark x1="62706" y1="35974" x2="63366" y2="28383"/>
                        <a14:foregroundMark x1="36304" y1="39604" x2="36304" y2="39604"/>
                        <a14:foregroundMark x1="39274" y1="27723" x2="36304" y2="38284"/>
                        <a14:foregroundMark x1="33993" y1="41254" x2="24092" y2="41914"/>
                        <a14:foregroundMark x1="23432" y1="44224" x2="32343" y2="47855"/>
                        <a14:foregroundMark x1="32343" y1="44224" x2="44554" y2="47195"/>
                        <a14:foregroundMark x1="36304" y1="54125" x2="33993" y2="63036"/>
                        <a14:foregroundMark x1="35314" y1="65347" x2="42244" y2="62376"/>
                        <a14:foregroundMark x1="55776" y1="63036" x2="66997" y2="57756"/>
                        <a14:foregroundMark x1="54125" y1="26733" x2="54125" y2="26733"/>
                        <a14:foregroundMark x1="50495" y1="26733" x2="51155" y2="19142"/>
                        <a14:foregroundMark x1="47525" y1="25413" x2="48845" y2="30693"/>
                        <a14:foregroundMark x1="28713" y1="86469" x2="48845" y2="90429"/>
                        <a14:foregroundMark x1="46865" y1="90429" x2="54125" y2="92739"/>
                        <a14:foregroundMark x1="57426" y1="95710" x2="57426" y2="95710"/>
                        <a14:foregroundMark x1="70297" y1="91749" x2="70297" y2="91749"/>
                        <a14:foregroundMark x1="88449" y1="77558" x2="88449" y2="77558"/>
                        <a14:foregroundMark x1="86799" y1="33663" x2="86799" y2="33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83" y="6350705"/>
            <a:ext cx="512162" cy="51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副標題 2">
            <a:extLst>
              <a:ext uri="{FF2B5EF4-FFF2-40B4-BE49-F238E27FC236}">
                <a16:creationId xmlns:a16="http://schemas.microsoft.com/office/drawing/2014/main" id="{38DE4EFA-12EF-6B44-16F6-DE9EFC35923A}"/>
              </a:ext>
            </a:extLst>
          </p:cNvPr>
          <p:cNvSpPr txBox="1">
            <a:spLocks/>
          </p:cNvSpPr>
          <p:nvPr/>
        </p:nvSpPr>
        <p:spPr>
          <a:xfrm>
            <a:off x="7855192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社團法人中華民國工業安全衛生協會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5FD10FB6-41F6-B199-3B73-47AD734B84B5}"/>
              </a:ext>
            </a:extLst>
          </p:cNvPr>
          <p:cNvSpPr txBox="1">
            <a:spLocks/>
          </p:cNvSpPr>
          <p:nvPr/>
        </p:nvSpPr>
        <p:spPr>
          <a:xfrm>
            <a:off x="21336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主辦單位：</a:t>
            </a:r>
          </a:p>
        </p:txBody>
      </p:sp>
      <p:sp>
        <p:nvSpPr>
          <p:cNvPr id="11" name="副標題 2">
            <a:extLst>
              <a:ext uri="{FF2B5EF4-FFF2-40B4-BE49-F238E27FC236}">
                <a16:creationId xmlns:a16="http://schemas.microsoft.com/office/drawing/2014/main" id="{4EDCD6DE-673D-7371-6976-FD9BACCD73BA}"/>
              </a:ext>
            </a:extLst>
          </p:cNvPr>
          <p:cNvSpPr txBox="1">
            <a:spLocks/>
          </p:cNvSpPr>
          <p:nvPr/>
        </p:nvSpPr>
        <p:spPr>
          <a:xfrm>
            <a:off x="602573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執行單位：</a:t>
            </a:r>
          </a:p>
        </p:txBody>
      </p:sp>
      <p:sp>
        <p:nvSpPr>
          <p:cNvPr id="14" name="副標題 2">
            <a:extLst>
              <a:ext uri="{FF2B5EF4-FFF2-40B4-BE49-F238E27FC236}">
                <a16:creationId xmlns:a16="http://schemas.microsoft.com/office/drawing/2014/main" id="{EBBBC831-F9D5-D970-C0ED-D2DDEEFD50BC}"/>
              </a:ext>
            </a:extLst>
          </p:cNvPr>
          <p:cNvSpPr txBox="1">
            <a:spLocks/>
          </p:cNvSpPr>
          <p:nvPr/>
        </p:nvSpPr>
        <p:spPr>
          <a:xfrm>
            <a:off x="320634" y="1249680"/>
            <a:ext cx="11550732" cy="273946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●課程名稱：機械設備源頭相關法令宣導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含安全評估相關規定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●主題內容：各類機械設備本質安全與源頭管理法令之介紹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●目的：強化產業落實機械設備源頭風險控管，提升職場整體安全水準，降低職災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●產業別：一般行業、營造業等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●對象：事業單位管理人員、採購相關人員、維護保養人員、現場作業人員、進口商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及製造商等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優先招生對象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；如具公務人員身份者可登錄終生學習時數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副標題 2">
            <a:extLst>
              <a:ext uri="{FF2B5EF4-FFF2-40B4-BE49-F238E27FC236}">
                <a16:creationId xmlns:a16="http://schemas.microsoft.com/office/drawing/2014/main" id="{AE013E60-2517-9862-DF97-8AB308036455}"/>
              </a:ext>
            </a:extLst>
          </p:cNvPr>
          <p:cNvSpPr txBox="1">
            <a:spLocks/>
          </p:cNvSpPr>
          <p:nvPr/>
        </p:nvSpPr>
        <p:spPr>
          <a:xfrm>
            <a:off x="859971" y="399087"/>
            <a:ext cx="10256462" cy="6909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年機械設備源頭管理法令制度之宣導活動</a:t>
            </a:r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桃園職訓中心</a:t>
            </a:r>
            <a:r>
              <a:rPr lang="en-US" altLang="zh-TW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 descr="一張含有 運輸, 挖土機, 建造裝備, 車輛 的圖片&#10;&#10;AI 產生的內容可能不正確。">
            <a:extLst>
              <a:ext uri="{FF2B5EF4-FFF2-40B4-BE49-F238E27FC236}">
                <a16:creationId xmlns:a16="http://schemas.microsoft.com/office/drawing/2014/main" id="{0FFED8B0-9FF3-0DA7-7220-089F773A84A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61" b="89844" l="4395" r="92383">
                        <a14:foregroundMark x1="8789" y1="80176" x2="8789" y2="80176"/>
                        <a14:foregroundMark x1="7813" y1="87402" x2="7813" y2="87402"/>
                        <a14:foregroundMark x1="4492" y1="86816" x2="4492" y2="86816"/>
                        <a14:foregroundMark x1="91211" y1="76758" x2="91211" y2="76758"/>
                        <a14:foregroundMark x1="92383" y1="59961" x2="92383" y2="59961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358" y="1864234"/>
            <a:ext cx="1510353" cy="1510353"/>
          </a:xfrm>
          <a:prstGeom prst="rect">
            <a:avLst/>
          </a:prstGeom>
        </p:spPr>
      </p:pic>
      <p:pic>
        <p:nvPicPr>
          <p:cNvPr id="8" name="圖片 7" descr="一張含有 運輸, 車輛, 牽引機, 陸上交通工具 的圖片&#10;&#10;AI 產生的內容可能不正確。">
            <a:extLst>
              <a:ext uri="{FF2B5EF4-FFF2-40B4-BE49-F238E27FC236}">
                <a16:creationId xmlns:a16="http://schemas.microsoft.com/office/drawing/2014/main" id="{6B35E78C-B877-20E1-80F4-ABCB43D8355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61" b="89941" l="6152" r="89941">
                        <a14:foregroundMark x1="10254" y1="68262" x2="6690" y2="75814"/>
                        <a14:backgroundMark x1="19824" y1="44141" x2="19824" y2="44141"/>
                        <a14:backgroundMark x1="19824" y1="44629" x2="35938" y2="27344"/>
                        <a14:backgroundMark x1="35938" y1="27344" x2="47168" y2="24609"/>
                        <a14:backgroundMark x1="47168" y1="24609" x2="65820" y2="25684"/>
                        <a14:backgroundMark x1="65820" y1="25684" x2="70605" y2="30762"/>
                        <a14:backgroundMark x1="70605" y1="30762" x2="74902" y2="40137"/>
                        <a14:backgroundMark x1="74902" y1="40137" x2="81543" y2="45703"/>
                        <a14:backgroundMark x1="81543" y1="45703" x2="82227" y2="57520"/>
                        <a14:backgroundMark x1="82227" y1="57520" x2="78906" y2="70996"/>
                        <a14:backgroundMark x1="38770" y1="44043" x2="38281" y2="43066"/>
                        <a14:backgroundMark x1="65820" y1="38086" x2="65527" y2="42676"/>
                        <a14:backgroundMark x1="32227" y1="51074" x2="32227" y2="51074"/>
                        <a14:backgroundMark x1="18164" y1="86621" x2="92480" y2="68262"/>
                        <a14:backgroundMark x1="9724" y1="78802" x2="28027" y2="84277"/>
                        <a14:backgroundMark x1="28027" y1="84277" x2="36230" y2="81934"/>
                        <a14:backgroundMark x1="36230" y1="81934" x2="37012" y2="81445"/>
                        <a14:backgroundMark x1="3613" y1="76758" x2="9863" y2="79102"/>
                        <a14:backgroundMark x1="12988" y1="51563" x2="30078" y2="42969"/>
                        <a14:backgroundMark x1="30078" y1="42969" x2="37402" y2="32715"/>
                        <a14:backgroundMark x1="37402" y1="32715" x2="44629" y2="29297"/>
                        <a14:backgroundMark x1="44629" y1="29297" x2="56445" y2="29004"/>
                        <a14:backgroundMark x1="56445" y1="29004" x2="66113" y2="29102"/>
                        <a14:backgroundMark x1="66113" y1="29102" x2="74219" y2="35840"/>
                        <a14:backgroundMark x1="74219" y1="35840" x2="84473" y2="50977"/>
                        <a14:backgroundMark x1="84473" y1="50977" x2="91211" y2="35254"/>
                        <a14:backgroundMark x1="91211" y1="35254" x2="77246" y2="16797"/>
                        <a14:backgroundMark x1="77246" y1="16797" x2="33398" y2="12695"/>
                        <a14:backgroundMark x1="33398" y1="12695" x2="17871" y2="20801"/>
                        <a14:backgroundMark x1="17871" y1="20801" x2="9277" y2="34277"/>
                        <a14:backgroundMark x1="9277" y1="34277" x2="7520" y2="45605"/>
                        <a14:backgroundMark x1="7520" y1="45605" x2="11914" y2="51074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17247" y="-82298"/>
            <a:ext cx="1727826" cy="1727826"/>
          </a:xfrm>
          <a:prstGeom prst="rect">
            <a:avLst/>
          </a:prstGeom>
        </p:spPr>
      </p:pic>
      <p:sp>
        <p:nvSpPr>
          <p:cNvPr id="27" name="副標題 2">
            <a:extLst>
              <a:ext uri="{FF2B5EF4-FFF2-40B4-BE49-F238E27FC236}">
                <a16:creationId xmlns:a16="http://schemas.microsoft.com/office/drawing/2014/main" id="{04BE4118-E36F-022C-5A94-C4DEDF882CB2}"/>
              </a:ext>
            </a:extLst>
          </p:cNvPr>
          <p:cNvSpPr txBox="1">
            <a:spLocks/>
          </p:cNvSpPr>
          <p:nvPr/>
        </p:nvSpPr>
        <p:spPr>
          <a:xfrm>
            <a:off x="1942885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財團法人職業災害預防及重建中心</a:t>
            </a:r>
          </a:p>
        </p:txBody>
      </p:sp>
      <p:graphicFrame>
        <p:nvGraphicFramePr>
          <p:cNvPr id="32" name="表格 31">
            <a:extLst>
              <a:ext uri="{FF2B5EF4-FFF2-40B4-BE49-F238E27FC236}">
                <a16:creationId xmlns:a16="http://schemas.microsoft.com/office/drawing/2014/main" id="{A75D181E-983D-AD17-0AD9-5A6B6B33E0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8122327"/>
              </p:ext>
            </p:extLst>
          </p:nvPr>
        </p:nvGraphicFramePr>
        <p:xfrm>
          <a:off x="274614" y="3881121"/>
          <a:ext cx="11596753" cy="14039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9507">
                  <a:extLst>
                    <a:ext uri="{9D8B030D-6E8A-4147-A177-3AD203B41FA5}">
                      <a16:colId xmlns:a16="http://schemas.microsoft.com/office/drawing/2014/main" val="1232056173"/>
                    </a:ext>
                  </a:extLst>
                </a:gridCol>
                <a:gridCol w="1691611">
                  <a:extLst>
                    <a:ext uri="{9D8B030D-6E8A-4147-A177-3AD203B41FA5}">
                      <a16:colId xmlns:a16="http://schemas.microsoft.com/office/drawing/2014/main" val="3177158767"/>
                    </a:ext>
                  </a:extLst>
                </a:gridCol>
                <a:gridCol w="4954380">
                  <a:extLst>
                    <a:ext uri="{9D8B030D-6E8A-4147-A177-3AD203B41FA5}">
                      <a16:colId xmlns:a16="http://schemas.microsoft.com/office/drawing/2014/main" val="992260215"/>
                    </a:ext>
                  </a:extLst>
                </a:gridCol>
                <a:gridCol w="2238095">
                  <a:extLst>
                    <a:ext uri="{9D8B030D-6E8A-4147-A177-3AD203B41FA5}">
                      <a16:colId xmlns:a16="http://schemas.microsoft.com/office/drawing/2014/main" val="3303974975"/>
                    </a:ext>
                  </a:extLst>
                </a:gridCol>
                <a:gridCol w="1853160">
                  <a:extLst>
                    <a:ext uri="{9D8B030D-6E8A-4147-A177-3AD203B41FA5}">
                      <a16:colId xmlns:a16="http://schemas.microsoft.com/office/drawing/2014/main" val="1650781662"/>
                    </a:ext>
                  </a:extLst>
                </a:gridCol>
              </a:tblGrid>
              <a:tr h="581744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日期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時間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可登入時數課程</a:t>
                      </a:r>
                      <a:endParaRPr lang="en-US" altLang="zh-TW" dirty="0"/>
                    </a:p>
                    <a:p>
                      <a:pPr algn="ctr"/>
                      <a:r>
                        <a:rPr lang="en-US" altLang="zh-TW" sz="1200" dirty="0"/>
                        <a:t>(</a:t>
                      </a:r>
                      <a:r>
                        <a:rPr lang="zh-TW" altLang="en-US" sz="1200" dirty="0"/>
                        <a:t>欲登錄在職回訓時數者，請於報名時提供原結業證書或資格證明文件</a:t>
                      </a:r>
                      <a:r>
                        <a:rPr lang="en-US" altLang="zh-TW" sz="1200" dirty="0"/>
                        <a:t>)</a:t>
                      </a:r>
                      <a:endParaRPr lang="zh-TW" altLang="en-US" sz="1200" dirty="0"/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報名網址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報名</a:t>
                      </a:r>
                      <a:r>
                        <a:rPr lang="en-US" altLang="zh-TW" dirty="0"/>
                        <a:t>QR Code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016857"/>
                  </a:ext>
                </a:extLst>
              </a:tr>
              <a:tr h="822174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altLang="zh-TW" sz="1800" b="1" kern="1200" baseline="0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6/16</a:t>
                      </a:r>
                    </a:p>
                    <a:p>
                      <a:pPr marL="0" algn="ctr" defTabSz="457200" rtl="0" eaLnBrk="1" latinLnBrk="0" hangingPunct="1"/>
                      <a:r>
                        <a:rPr lang="en-US" altLang="zh-TW" sz="1800" b="1" kern="1200" baseline="0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800" b="1" kern="1200" baseline="0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一</a:t>
                      </a:r>
                      <a:r>
                        <a:rPr lang="en-US" altLang="zh-TW" sz="1800" b="1" kern="1200" baseline="0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altLang="en-US" sz="1800" b="1" kern="1200" baseline="0" dirty="0">
                        <a:solidFill>
                          <a:srgbClr val="0000CC"/>
                        </a:solidFill>
                        <a:latin typeface="Trebuchet MS" panose="020B0603020202020204" pitchFamily="34" charset="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altLang="zh-TW" sz="1800" b="1" kern="1200" baseline="0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13:00-17:00</a:t>
                      </a:r>
                      <a:br>
                        <a:rPr lang="en-US" altLang="zh-TW" sz="1800" b="1" kern="1200" baseline="0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微軟正黑體" panose="020B0604030504040204" pitchFamily="34" charset="-120"/>
                          <a:cs typeface="+mn-cs"/>
                        </a:rPr>
                      </a:br>
                      <a:r>
                        <a:rPr lang="en-US" altLang="zh-TW" sz="1800" b="1" kern="1200" baseline="0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(4</a:t>
                      </a:r>
                      <a:r>
                        <a:rPr lang="zh-TW" altLang="en-US" sz="1800" b="1" kern="1200" baseline="0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小時</a:t>
                      </a:r>
                      <a:r>
                        <a:rPr lang="en-US" altLang="zh-TW" sz="1800" b="1" kern="1200" baseline="0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altLang="en-US" sz="1800" b="1" kern="1200" baseline="0" dirty="0">
                        <a:solidFill>
                          <a:srgbClr val="0000CC"/>
                        </a:solidFill>
                        <a:latin typeface="Trebuchet MS" panose="020B0603020202020204" pitchFamily="34" charset="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i="0" kern="1200" baseline="0" dirty="0">
                          <a:solidFill>
                            <a:srgbClr val="0000CC"/>
                          </a:solidFill>
                          <a:effectLst/>
                          <a:latin typeface="Trebuchet MS" panose="020B0603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荷重在一公噸以上之堆高機操作人員安全衛生在職教育訓練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baseline="0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微軟正黑體" panose="020B0604030504040204" pitchFamily="34" charset="-120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點我報名</a:t>
                      </a:r>
                      <a:endParaRPr lang="zh-TW" altLang="en-US" b="1" baseline="0" dirty="0">
                        <a:solidFill>
                          <a:srgbClr val="0000CC"/>
                        </a:solidFill>
                        <a:latin typeface="Trebuchet MS" panose="020B0603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1" baseline="0" dirty="0">
                        <a:solidFill>
                          <a:srgbClr val="0000CC"/>
                        </a:solidFill>
                        <a:latin typeface="Trebuchet MS" panose="020B0603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188941"/>
                  </a:ext>
                </a:extLst>
              </a:tr>
            </a:tbl>
          </a:graphicData>
        </a:graphic>
      </p:graphicFrame>
      <p:sp>
        <p:nvSpPr>
          <p:cNvPr id="2" name="爆炸: 八角 1">
            <a:extLst>
              <a:ext uri="{FF2B5EF4-FFF2-40B4-BE49-F238E27FC236}">
                <a16:creationId xmlns:a16="http://schemas.microsoft.com/office/drawing/2014/main" id="{9B2AEE21-6175-7AE7-ACE4-01EC6788098C}"/>
              </a:ext>
            </a:extLst>
          </p:cNvPr>
          <p:cNvSpPr/>
          <p:nvPr/>
        </p:nvSpPr>
        <p:spPr>
          <a:xfrm rot="322965">
            <a:off x="9560245" y="675568"/>
            <a:ext cx="2583722" cy="1145528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免費課程</a:t>
            </a:r>
          </a:p>
        </p:txBody>
      </p:sp>
      <p:sp>
        <p:nvSpPr>
          <p:cNvPr id="4" name="副標題 2">
            <a:extLst>
              <a:ext uri="{FF2B5EF4-FFF2-40B4-BE49-F238E27FC236}">
                <a16:creationId xmlns:a16="http://schemas.microsoft.com/office/drawing/2014/main" id="{6B8F0FEF-51A3-7038-C1AA-281A1D76B883}"/>
              </a:ext>
            </a:extLst>
          </p:cNvPr>
          <p:cNvSpPr txBox="1">
            <a:spLocks/>
          </p:cNvSpPr>
          <p:nvPr/>
        </p:nvSpPr>
        <p:spPr>
          <a:xfrm>
            <a:off x="9590158" y="1701487"/>
            <a:ext cx="252389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名額有限 額滿為止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副標題 2">
            <a:extLst>
              <a:ext uri="{FF2B5EF4-FFF2-40B4-BE49-F238E27FC236}">
                <a16:creationId xmlns:a16="http://schemas.microsoft.com/office/drawing/2014/main" id="{FE1857EA-2AD8-EFBE-2E50-BA00C110C6E4}"/>
              </a:ext>
            </a:extLst>
          </p:cNvPr>
          <p:cNvSpPr txBox="1">
            <a:spLocks/>
          </p:cNvSpPr>
          <p:nvPr/>
        </p:nvSpPr>
        <p:spPr>
          <a:xfrm>
            <a:off x="5278365" y="5240339"/>
            <a:ext cx="676596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如遇天災或不可抗力之因素導致無法開課，本會將另行安排日期並重新公告與通知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副標題 2">
            <a:extLst>
              <a:ext uri="{FF2B5EF4-FFF2-40B4-BE49-F238E27FC236}">
                <a16:creationId xmlns:a16="http://schemas.microsoft.com/office/drawing/2014/main" id="{976E39B1-EDD7-CCC0-BCC2-3A3163206719}"/>
              </a:ext>
            </a:extLst>
          </p:cNvPr>
          <p:cNvSpPr txBox="1">
            <a:spLocks/>
          </p:cNvSpPr>
          <p:nvPr/>
        </p:nvSpPr>
        <p:spPr>
          <a:xfrm>
            <a:off x="29668" y="5513449"/>
            <a:ext cx="12162332" cy="86020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上課地點：桃園市桃園區中正路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1071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樓之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 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聯絡電話：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(03)356-1390</a:t>
            </a:r>
          </a:p>
          <a:p>
            <a:pPr marL="0" indent="0" defTabSz="893763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承辦人：廖小姐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             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聯絡信箱：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rocr88@mail.isha.org.tw</a:t>
            </a:r>
          </a:p>
        </p:txBody>
      </p:sp>
      <p:pic>
        <p:nvPicPr>
          <p:cNvPr id="13" name="圖形 12" descr="有圖釘的地圖 以實心填滿">
            <a:extLst>
              <a:ext uri="{FF2B5EF4-FFF2-40B4-BE49-F238E27FC236}">
                <a16:creationId xmlns:a16="http://schemas.microsoft.com/office/drawing/2014/main" id="{336A2EB6-A0FB-E936-7768-71499BD76D9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24925" y="5553072"/>
            <a:ext cx="360000" cy="360000"/>
          </a:xfrm>
          <a:prstGeom prst="rect">
            <a:avLst/>
          </a:prstGeom>
        </p:spPr>
      </p:pic>
      <p:pic>
        <p:nvPicPr>
          <p:cNvPr id="18" name="圖形 17" descr="電話 以實心填滿">
            <a:extLst>
              <a:ext uri="{FF2B5EF4-FFF2-40B4-BE49-F238E27FC236}">
                <a16:creationId xmlns:a16="http://schemas.microsoft.com/office/drawing/2014/main" id="{FB57423C-67DB-D5D5-185A-D2727EFA9E9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364160" y="5584027"/>
            <a:ext cx="360000" cy="360000"/>
          </a:xfrm>
          <a:prstGeom prst="rect">
            <a:avLst/>
          </a:prstGeom>
        </p:spPr>
      </p:pic>
      <p:pic>
        <p:nvPicPr>
          <p:cNvPr id="19" name="圖形 18" descr="客服中心 以實心填滿">
            <a:extLst>
              <a:ext uri="{FF2B5EF4-FFF2-40B4-BE49-F238E27FC236}">
                <a16:creationId xmlns:a16="http://schemas.microsoft.com/office/drawing/2014/main" id="{034AEA06-62A2-4BFB-E1C1-CDAB670C480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24925" y="5925958"/>
            <a:ext cx="360000" cy="360000"/>
          </a:xfrm>
          <a:prstGeom prst="rect">
            <a:avLst/>
          </a:prstGeom>
        </p:spPr>
      </p:pic>
      <p:pic>
        <p:nvPicPr>
          <p:cNvPr id="20" name="圖形 19" descr="信箱 以實心填滿">
            <a:extLst>
              <a:ext uri="{FF2B5EF4-FFF2-40B4-BE49-F238E27FC236}">
                <a16:creationId xmlns:a16="http://schemas.microsoft.com/office/drawing/2014/main" id="{43B678D1-6001-C0E2-5E61-B10457D8993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364160" y="5943552"/>
            <a:ext cx="360000" cy="360000"/>
          </a:xfrm>
          <a:prstGeom prst="rect">
            <a:avLst/>
          </a:prstGeom>
        </p:spPr>
      </p:pic>
      <p:pic>
        <p:nvPicPr>
          <p:cNvPr id="5" name="圖片 4" descr="一張含有 樣式, 像素 的圖片&#10;&#10;AI 產生的內容可能不正確。">
            <a:extLst>
              <a:ext uri="{FF2B5EF4-FFF2-40B4-BE49-F238E27FC236}">
                <a16:creationId xmlns:a16="http://schemas.microsoft.com/office/drawing/2014/main" id="{913CB182-AB9F-2F42-E8D9-D7F595F8754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9939" y="4462593"/>
            <a:ext cx="830713" cy="830713"/>
          </a:xfrm>
          <a:prstGeom prst="rect">
            <a:avLst/>
          </a:prstGeom>
        </p:spPr>
      </p:pic>
      <p:pic>
        <p:nvPicPr>
          <p:cNvPr id="6" name="圖形 5" descr="游標 以實心填滿">
            <a:extLst>
              <a:ext uri="{FF2B5EF4-FFF2-40B4-BE49-F238E27FC236}">
                <a16:creationId xmlns:a16="http://schemas.microsoft.com/office/drawing/2014/main" id="{4F070AF1-EBDA-0F5E-3169-8E815A7DF9D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9324076" y="4751773"/>
            <a:ext cx="376269" cy="37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65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8EC2BF-6BC5-7387-08BE-0852C8B0DB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625E3A3F-2218-BF13-0D6E-9B25258E55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52"/>
          <a:stretch/>
        </p:blipFill>
        <p:spPr bwMode="auto">
          <a:xfrm>
            <a:off x="1510579" y="6384485"/>
            <a:ext cx="532243" cy="482738"/>
          </a:xfrm>
          <a:prstGeom prst="rect">
            <a:avLst/>
          </a:prstGeom>
          <a:noFill/>
        </p:spPr>
      </p:pic>
      <p:pic>
        <p:nvPicPr>
          <p:cNvPr id="16" name="Picture 8" descr="C:\Users\cwj\Desktop\協會logo2.jpg.tif">
            <a:extLst>
              <a:ext uri="{FF2B5EF4-FFF2-40B4-BE49-F238E27FC236}">
                <a16:creationId xmlns:a16="http://schemas.microsoft.com/office/drawing/2014/main" id="{BC818FD3-5103-EACA-4F27-064BC8F84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11" y1="42574" x2="30033" y2="10891"/>
                        <a14:foregroundMark x1="5941" y1="42574" x2="18812" y2="16172"/>
                        <a14:foregroundMark x1="49835" y1="7921" x2="64026" y2="7261"/>
                        <a14:foregroundMark x1="41584" y1="7921" x2="50495" y2="12541"/>
                        <a14:foregroundMark x1="43564" y1="8581" x2="52145" y2="4290"/>
                        <a14:foregroundMark x1="33003" y1="32013" x2="65017" y2="61716"/>
                        <a14:foregroundMark x1="69307" y1="35314" x2="69307" y2="35314"/>
                        <a14:foregroundMark x1="62706" y1="41914" x2="66337" y2="61716"/>
                        <a14:foregroundMark x1="70297" y1="41914" x2="58086" y2="43564"/>
                        <a14:foregroundMark x1="67987" y1="35314" x2="56436" y2="38284"/>
                        <a14:foregroundMark x1="62706" y1="35974" x2="63366" y2="28383"/>
                        <a14:foregroundMark x1="36304" y1="39604" x2="36304" y2="39604"/>
                        <a14:foregroundMark x1="39274" y1="27723" x2="36304" y2="38284"/>
                        <a14:foregroundMark x1="33993" y1="41254" x2="24092" y2="41914"/>
                        <a14:foregroundMark x1="23432" y1="44224" x2="32343" y2="47855"/>
                        <a14:foregroundMark x1="32343" y1="44224" x2="44554" y2="47195"/>
                        <a14:foregroundMark x1="36304" y1="54125" x2="33993" y2="63036"/>
                        <a14:foregroundMark x1="35314" y1="65347" x2="42244" y2="62376"/>
                        <a14:foregroundMark x1="55776" y1="63036" x2="66997" y2="57756"/>
                        <a14:foregroundMark x1="54125" y1="26733" x2="54125" y2="26733"/>
                        <a14:foregroundMark x1="50495" y1="26733" x2="51155" y2="19142"/>
                        <a14:foregroundMark x1="47525" y1="25413" x2="48845" y2="30693"/>
                        <a14:foregroundMark x1="28713" y1="86469" x2="48845" y2="90429"/>
                        <a14:foregroundMark x1="46865" y1="90429" x2="54125" y2="92739"/>
                        <a14:foregroundMark x1="57426" y1="95710" x2="57426" y2="95710"/>
                        <a14:foregroundMark x1="70297" y1="91749" x2="70297" y2="91749"/>
                        <a14:foregroundMark x1="88449" y1="77558" x2="88449" y2="77558"/>
                        <a14:foregroundMark x1="86799" y1="33663" x2="86799" y2="33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83" y="6350705"/>
            <a:ext cx="512162" cy="51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副標題 2">
            <a:extLst>
              <a:ext uri="{FF2B5EF4-FFF2-40B4-BE49-F238E27FC236}">
                <a16:creationId xmlns:a16="http://schemas.microsoft.com/office/drawing/2014/main" id="{C76320F2-D754-9D0A-CEEB-760D3CCB1277}"/>
              </a:ext>
            </a:extLst>
          </p:cNvPr>
          <p:cNvSpPr txBox="1">
            <a:spLocks/>
          </p:cNvSpPr>
          <p:nvPr/>
        </p:nvSpPr>
        <p:spPr>
          <a:xfrm>
            <a:off x="7855192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社團法人中華民國工業安全衛生協會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915E884-0412-6413-563E-9B782CB667AD}"/>
              </a:ext>
            </a:extLst>
          </p:cNvPr>
          <p:cNvSpPr txBox="1">
            <a:spLocks/>
          </p:cNvSpPr>
          <p:nvPr/>
        </p:nvSpPr>
        <p:spPr>
          <a:xfrm>
            <a:off x="21336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主辦單位：</a:t>
            </a:r>
          </a:p>
        </p:txBody>
      </p:sp>
      <p:sp>
        <p:nvSpPr>
          <p:cNvPr id="11" name="副標題 2">
            <a:extLst>
              <a:ext uri="{FF2B5EF4-FFF2-40B4-BE49-F238E27FC236}">
                <a16:creationId xmlns:a16="http://schemas.microsoft.com/office/drawing/2014/main" id="{B872A61D-FAD6-36E3-CC8D-5DC0E5819731}"/>
              </a:ext>
            </a:extLst>
          </p:cNvPr>
          <p:cNvSpPr txBox="1">
            <a:spLocks/>
          </p:cNvSpPr>
          <p:nvPr/>
        </p:nvSpPr>
        <p:spPr>
          <a:xfrm>
            <a:off x="602573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執行單位：</a:t>
            </a:r>
          </a:p>
        </p:txBody>
      </p:sp>
      <p:sp>
        <p:nvSpPr>
          <p:cNvPr id="14" name="副標題 2">
            <a:extLst>
              <a:ext uri="{FF2B5EF4-FFF2-40B4-BE49-F238E27FC236}">
                <a16:creationId xmlns:a16="http://schemas.microsoft.com/office/drawing/2014/main" id="{3D760F38-7E2E-4C41-DDBA-F866958605DC}"/>
              </a:ext>
            </a:extLst>
          </p:cNvPr>
          <p:cNvSpPr txBox="1">
            <a:spLocks/>
          </p:cNvSpPr>
          <p:nvPr/>
        </p:nvSpPr>
        <p:spPr>
          <a:xfrm>
            <a:off x="320634" y="1249680"/>
            <a:ext cx="11550732" cy="273946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●課程名稱：機械設備源頭相關法令宣導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含安全評估相關規定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●主題內容：各類機械設備本質安全與源頭管理法令之介紹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●目的：強化產業落實機械設備源頭風險控管，提升職場整體安全水準，降低職災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●產業別：一般行業、營造業等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●對象：事業單位管理人員、採購相關人員、維護保養人員、現場作業人員、進口商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及製造商等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優先招生對象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；如具公務人員身份者可登錄終生學習時數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副標題 2">
            <a:extLst>
              <a:ext uri="{FF2B5EF4-FFF2-40B4-BE49-F238E27FC236}">
                <a16:creationId xmlns:a16="http://schemas.microsoft.com/office/drawing/2014/main" id="{5BA982C9-7526-8481-3F26-9B3388C35182}"/>
              </a:ext>
            </a:extLst>
          </p:cNvPr>
          <p:cNvSpPr txBox="1">
            <a:spLocks/>
          </p:cNvSpPr>
          <p:nvPr/>
        </p:nvSpPr>
        <p:spPr>
          <a:xfrm>
            <a:off x="859971" y="399087"/>
            <a:ext cx="10256462" cy="6909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年機械設備源頭管理法令制度之宣導活動</a:t>
            </a:r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新北職訓中心</a:t>
            </a:r>
            <a:r>
              <a:rPr lang="en-US" altLang="zh-TW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 descr="一張含有 運輸, 挖土機, 建造裝備, 車輛 的圖片&#10;&#10;AI 產生的內容可能不正確。">
            <a:extLst>
              <a:ext uri="{FF2B5EF4-FFF2-40B4-BE49-F238E27FC236}">
                <a16:creationId xmlns:a16="http://schemas.microsoft.com/office/drawing/2014/main" id="{89518CA7-1166-16F0-12E1-320A0E9F9DB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61" b="89844" l="4395" r="92383">
                        <a14:foregroundMark x1="8789" y1="80176" x2="8789" y2="80176"/>
                        <a14:foregroundMark x1="7813" y1="87402" x2="7813" y2="87402"/>
                        <a14:foregroundMark x1="4492" y1="86816" x2="4492" y2="86816"/>
                        <a14:foregroundMark x1="91211" y1="76758" x2="91211" y2="76758"/>
                        <a14:foregroundMark x1="92383" y1="59961" x2="92383" y2="59961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029" y="2292994"/>
            <a:ext cx="1510353" cy="1510353"/>
          </a:xfrm>
          <a:prstGeom prst="rect">
            <a:avLst/>
          </a:prstGeom>
        </p:spPr>
      </p:pic>
      <p:pic>
        <p:nvPicPr>
          <p:cNvPr id="8" name="圖片 7" descr="一張含有 運輸, 車輛, 牽引機, 陸上交通工具 的圖片&#10;&#10;AI 產生的內容可能不正確。">
            <a:extLst>
              <a:ext uri="{FF2B5EF4-FFF2-40B4-BE49-F238E27FC236}">
                <a16:creationId xmlns:a16="http://schemas.microsoft.com/office/drawing/2014/main" id="{A3C4D86D-8D61-4150-429B-E84529341EF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61" b="89941" l="6152" r="89941">
                        <a14:foregroundMark x1="10254" y1="68262" x2="6690" y2="75814"/>
                        <a14:backgroundMark x1="19824" y1="44141" x2="19824" y2="44141"/>
                        <a14:backgroundMark x1="19824" y1="44629" x2="35938" y2="27344"/>
                        <a14:backgroundMark x1="35938" y1="27344" x2="47168" y2="24609"/>
                        <a14:backgroundMark x1="47168" y1="24609" x2="65820" y2="25684"/>
                        <a14:backgroundMark x1="65820" y1="25684" x2="70605" y2="30762"/>
                        <a14:backgroundMark x1="70605" y1="30762" x2="74902" y2="40137"/>
                        <a14:backgroundMark x1="74902" y1="40137" x2="81543" y2="45703"/>
                        <a14:backgroundMark x1="81543" y1="45703" x2="82227" y2="57520"/>
                        <a14:backgroundMark x1="82227" y1="57520" x2="78906" y2="70996"/>
                        <a14:backgroundMark x1="38770" y1="44043" x2="38281" y2="43066"/>
                        <a14:backgroundMark x1="65820" y1="38086" x2="65527" y2="42676"/>
                        <a14:backgroundMark x1="32227" y1="51074" x2="32227" y2="51074"/>
                        <a14:backgroundMark x1="18164" y1="86621" x2="92480" y2="68262"/>
                        <a14:backgroundMark x1="9724" y1="78802" x2="28027" y2="84277"/>
                        <a14:backgroundMark x1="28027" y1="84277" x2="36230" y2="81934"/>
                        <a14:backgroundMark x1="36230" y1="81934" x2="37012" y2="81445"/>
                        <a14:backgroundMark x1="3613" y1="76758" x2="9863" y2="79102"/>
                        <a14:backgroundMark x1="12988" y1="51563" x2="30078" y2="42969"/>
                        <a14:backgroundMark x1="30078" y1="42969" x2="37402" y2="32715"/>
                        <a14:backgroundMark x1="37402" y1="32715" x2="44629" y2="29297"/>
                        <a14:backgroundMark x1="44629" y1="29297" x2="56445" y2="29004"/>
                        <a14:backgroundMark x1="56445" y1="29004" x2="66113" y2="29102"/>
                        <a14:backgroundMark x1="66113" y1="29102" x2="74219" y2="35840"/>
                        <a14:backgroundMark x1="74219" y1="35840" x2="84473" y2="50977"/>
                        <a14:backgroundMark x1="84473" y1="50977" x2="91211" y2="35254"/>
                        <a14:backgroundMark x1="91211" y1="35254" x2="77246" y2="16797"/>
                        <a14:backgroundMark x1="77246" y1="16797" x2="33398" y2="12695"/>
                        <a14:backgroundMark x1="33398" y1="12695" x2="17871" y2="20801"/>
                        <a14:backgroundMark x1="17871" y1="20801" x2="9277" y2="34277"/>
                        <a14:backgroundMark x1="9277" y1="34277" x2="7520" y2="45605"/>
                        <a14:backgroundMark x1="7520" y1="45605" x2="11914" y2="51074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17247" y="-26339"/>
            <a:ext cx="1727826" cy="1727826"/>
          </a:xfrm>
          <a:prstGeom prst="rect">
            <a:avLst/>
          </a:prstGeom>
        </p:spPr>
      </p:pic>
      <p:sp>
        <p:nvSpPr>
          <p:cNvPr id="27" name="副標題 2">
            <a:extLst>
              <a:ext uri="{FF2B5EF4-FFF2-40B4-BE49-F238E27FC236}">
                <a16:creationId xmlns:a16="http://schemas.microsoft.com/office/drawing/2014/main" id="{4F3590E6-1A18-DFE1-3601-CF73400F25CD}"/>
              </a:ext>
            </a:extLst>
          </p:cNvPr>
          <p:cNvSpPr txBox="1">
            <a:spLocks/>
          </p:cNvSpPr>
          <p:nvPr/>
        </p:nvSpPr>
        <p:spPr>
          <a:xfrm>
            <a:off x="1942885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財團法人職業災害預防及重建中心</a:t>
            </a:r>
          </a:p>
        </p:txBody>
      </p:sp>
      <p:graphicFrame>
        <p:nvGraphicFramePr>
          <p:cNvPr id="32" name="表格 31">
            <a:extLst>
              <a:ext uri="{FF2B5EF4-FFF2-40B4-BE49-F238E27FC236}">
                <a16:creationId xmlns:a16="http://schemas.microsoft.com/office/drawing/2014/main" id="{35A6B698-773A-3D77-BAF7-4FAEC1AB7C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0980448"/>
              </p:ext>
            </p:extLst>
          </p:nvPr>
        </p:nvGraphicFramePr>
        <p:xfrm>
          <a:off x="233070" y="3803330"/>
          <a:ext cx="11755528" cy="13536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275">
                  <a:extLst>
                    <a:ext uri="{9D8B030D-6E8A-4147-A177-3AD203B41FA5}">
                      <a16:colId xmlns:a16="http://schemas.microsoft.com/office/drawing/2014/main" val="1232056173"/>
                    </a:ext>
                  </a:extLst>
                </a:gridCol>
                <a:gridCol w="1570075">
                  <a:extLst>
                    <a:ext uri="{9D8B030D-6E8A-4147-A177-3AD203B41FA5}">
                      <a16:colId xmlns:a16="http://schemas.microsoft.com/office/drawing/2014/main" val="3177158767"/>
                    </a:ext>
                  </a:extLst>
                </a:gridCol>
                <a:gridCol w="4817806">
                  <a:extLst>
                    <a:ext uri="{9D8B030D-6E8A-4147-A177-3AD203B41FA5}">
                      <a16:colId xmlns:a16="http://schemas.microsoft.com/office/drawing/2014/main" val="992260215"/>
                    </a:ext>
                  </a:extLst>
                </a:gridCol>
                <a:gridCol w="2880852">
                  <a:extLst>
                    <a:ext uri="{9D8B030D-6E8A-4147-A177-3AD203B41FA5}">
                      <a16:colId xmlns:a16="http://schemas.microsoft.com/office/drawing/2014/main" val="3303974975"/>
                    </a:ext>
                  </a:extLst>
                </a:gridCol>
                <a:gridCol w="1615520">
                  <a:extLst>
                    <a:ext uri="{9D8B030D-6E8A-4147-A177-3AD203B41FA5}">
                      <a16:colId xmlns:a16="http://schemas.microsoft.com/office/drawing/2014/main" val="1650781662"/>
                    </a:ext>
                  </a:extLst>
                </a:gridCol>
              </a:tblGrid>
              <a:tr h="434373">
                <a:tc>
                  <a:txBody>
                    <a:bodyPr/>
                    <a:lstStyle/>
                    <a:p>
                      <a:pPr algn="ctr"/>
                      <a:r>
                        <a:rPr lang="zh-TW" altLang="en-US" baseline="0" dirty="0">
                          <a:latin typeface="Trebuchet MS" panose="020B0603020202020204" pitchFamily="34" charset="0"/>
                          <a:ea typeface="微軟正黑體" panose="020B0604030504040204" pitchFamily="34" charset="-120"/>
                        </a:rPr>
                        <a:t>日期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aseline="0" dirty="0">
                          <a:latin typeface="Trebuchet MS" panose="020B0603020202020204" pitchFamily="34" charset="0"/>
                          <a:ea typeface="微軟正黑體" panose="020B0604030504040204" pitchFamily="34" charset="-120"/>
                        </a:rPr>
                        <a:t>時間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aseline="0" dirty="0">
                          <a:latin typeface="Trebuchet MS" panose="020B0603020202020204" pitchFamily="34" charset="0"/>
                          <a:ea typeface="微軟正黑體" panose="020B0604030504040204" pitchFamily="34" charset="-120"/>
                        </a:rPr>
                        <a:t>可登入時數課程</a:t>
                      </a:r>
                      <a:endParaRPr lang="en-US" altLang="zh-TW" baseline="0" dirty="0">
                        <a:latin typeface="Trebuchet MS" panose="020B0603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aseline="0" dirty="0">
                          <a:latin typeface="Trebuchet MS" panose="020B0603020202020204" pitchFamily="34" charset="0"/>
                          <a:ea typeface="微軟正黑體" panose="020B0604030504040204" pitchFamily="34" charset="-120"/>
                        </a:rPr>
                        <a:t>報名網址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aseline="0" dirty="0">
                          <a:latin typeface="Trebuchet MS" panose="020B0603020202020204" pitchFamily="34" charset="0"/>
                          <a:ea typeface="微軟正黑體" panose="020B0604030504040204" pitchFamily="34" charset="-120"/>
                        </a:rPr>
                        <a:t>報名</a:t>
                      </a:r>
                      <a:r>
                        <a:rPr lang="en-US" altLang="zh-TW" baseline="0" dirty="0">
                          <a:latin typeface="Trebuchet MS" panose="020B0603020202020204" pitchFamily="34" charset="0"/>
                          <a:ea typeface="微軟正黑體" panose="020B0604030504040204" pitchFamily="34" charset="-120"/>
                        </a:rPr>
                        <a:t>QR Code</a:t>
                      </a:r>
                      <a:endParaRPr lang="zh-TW" altLang="en-US" baseline="0" dirty="0">
                        <a:latin typeface="Trebuchet MS" panose="020B0603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016857"/>
                  </a:ext>
                </a:extLst>
              </a:tr>
              <a:tr h="919266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baseline="0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微軟正黑體" panose="020B0604030504040204" pitchFamily="34" charset="-120"/>
                        </a:rPr>
                        <a:t>6/17</a:t>
                      </a:r>
                    </a:p>
                    <a:p>
                      <a:pPr algn="ctr"/>
                      <a:r>
                        <a:rPr lang="en-US" altLang="zh-TW" b="1" baseline="0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b="1" baseline="0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微軟正黑體" panose="020B0604030504040204" pitchFamily="34" charset="-120"/>
                        </a:rPr>
                        <a:t>二</a:t>
                      </a:r>
                      <a:r>
                        <a:rPr lang="en-US" altLang="zh-TW" b="1" baseline="0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b="1" baseline="0" dirty="0">
                        <a:solidFill>
                          <a:srgbClr val="0000CC"/>
                        </a:solidFill>
                        <a:latin typeface="Trebuchet MS" panose="020B0603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baseline="0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微軟正黑體" panose="020B0604030504040204" pitchFamily="34" charset="-120"/>
                        </a:rPr>
                        <a:t>09:00-14:00</a:t>
                      </a:r>
                    </a:p>
                    <a:p>
                      <a:pPr algn="ctr"/>
                      <a:r>
                        <a:rPr lang="en-US" altLang="zh-TW" b="1" baseline="0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微軟正黑體" panose="020B0604030504040204" pitchFamily="34" charset="-120"/>
                        </a:rPr>
                        <a:t>(4</a:t>
                      </a:r>
                      <a:r>
                        <a:rPr lang="zh-TW" altLang="en-US" b="1" baseline="0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微軟正黑體" panose="020B0604030504040204" pitchFamily="34" charset="-120"/>
                        </a:rPr>
                        <a:t>小時</a:t>
                      </a:r>
                      <a:r>
                        <a:rPr lang="en-US" altLang="zh-TW" b="1" baseline="0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b="1" baseline="0" dirty="0">
                        <a:solidFill>
                          <a:srgbClr val="0000CC"/>
                        </a:solidFill>
                        <a:latin typeface="Trebuchet MS" panose="020B0603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i="0" kern="1200" baseline="0" dirty="0">
                          <a:solidFill>
                            <a:srgbClr val="0000CC"/>
                          </a:solidFill>
                          <a:effectLst/>
                          <a:latin typeface="Trebuchet MS" panose="020B0603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一般安全衛生教育訓練</a:t>
                      </a:r>
                      <a:r>
                        <a:rPr lang="en-US" altLang="zh-TW" sz="1800" b="1" i="0" kern="1200" baseline="0" dirty="0">
                          <a:solidFill>
                            <a:srgbClr val="0000CC"/>
                          </a:solidFill>
                          <a:effectLst/>
                          <a:latin typeface="Trebuchet MS" panose="020B0603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 (4</a:t>
                      </a:r>
                      <a:r>
                        <a:rPr lang="zh-TW" altLang="en-US" sz="1800" b="1" i="0" kern="1200" baseline="0" dirty="0">
                          <a:solidFill>
                            <a:srgbClr val="0000CC"/>
                          </a:solidFill>
                          <a:effectLst/>
                          <a:latin typeface="Trebuchet MS" panose="020B0603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小時</a:t>
                      </a:r>
                      <a:r>
                        <a:rPr lang="en-US" altLang="zh-TW" sz="1800" b="1" i="0" kern="1200" baseline="0" dirty="0">
                          <a:solidFill>
                            <a:srgbClr val="0000CC"/>
                          </a:solidFill>
                          <a:effectLst/>
                          <a:latin typeface="Trebuchet MS" panose="020B0603020202020204" pitchFamily="34" charset="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altLang="en-US" sz="1800" b="1" i="0" kern="1200" baseline="0" dirty="0">
                        <a:solidFill>
                          <a:srgbClr val="0000CC"/>
                        </a:solidFill>
                        <a:effectLst/>
                        <a:latin typeface="Trebuchet MS" panose="020B0603020202020204" pitchFamily="34" charset="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i="0" u="none" strike="noStrike" kern="1200" baseline="0" dirty="0">
                          <a:solidFill>
                            <a:srgbClr val="0000CC"/>
                          </a:solidFill>
                          <a:effectLst/>
                          <a:latin typeface="Trebuchet MS" panose="020B0603020202020204" pitchFamily="34" charset="0"/>
                          <a:ea typeface="微軟正黑體" panose="020B0604030504040204" pitchFamily="34" charset="-120"/>
                          <a:cs typeface="+mn-cs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https://reurl.cc/1K7NL8</a:t>
                      </a:r>
                      <a:endParaRPr lang="zh-TW" altLang="en-US" b="1" baseline="0" dirty="0">
                        <a:solidFill>
                          <a:srgbClr val="0000CC"/>
                        </a:solidFill>
                        <a:latin typeface="Trebuchet MS" panose="020B0603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b="1" baseline="0" dirty="0">
                        <a:solidFill>
                          <a:srgbClr val="0000CC"/>
                        </a:solidFill>
                        <a:latin typeface="Trebuchet MS" panose="020B0603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188941"/>
                  </a:ext>
                </a:extLst>
              </a:tr>
            </a:tbl>
          </a:graphicData>
        </a:graphic>
      </p:graphicFrame>
      <p:sp>
        <p:nvSpPr>
          <p:cNvPr id="2" name="爆炸: 八角 1">
            <a:extLst>
              <a:ext uri="{FF2B5EF4-FFF2-40B4-BE49-F238E27FC236}">
                <a16:creationId xmlns:a16="http://schemas.microsoft.com/office/drawing/2014/main" id="{FCED7494-1A56-B4E1-0F2C-0A559330D0B2}"/>
              </a:ext>
            </a:extLst>
          </p:cNvPr>
          <p:cNvSpPr/>
          <p:nvPr/>
        </p:nvSpPr>
        <p:spPr>
          <a:xfrm rot="578039">
            <a:off x="9433399" y="751912"/>
            <a:ext cx="2583722" cy="1145528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免費課程</a:t>
            </a:r>
          </a:p>
        </p:txBody>
      </p:sp>
      <p:sp>
        <p:nvSpPr>
          <p:cNvPr id="4" name="副標題 2">
            <a:extLst>
              <a:ext uri="{FF2B5EF4-FFF2-40B4-BE49-F238E27FC236}">
                <a16:creationId xmlns:a16="http://schemas.microsoft.com/office/drawing/2014/main" id="{43939B24-B7C9-21AD-78BE-4A8727D8E540}"/>
              </a:ext>
            </a:extLst>
          </p:cNvPr>
          <p:cNvSpPr txBox="1">
            <a:spLocks/>
          </p:cNvSpPr>
          <p:nvPr/>
        </p:nvSpPr>
        <p:spPr>
          <a:xfrm>
            <a:off x="9444993" y="1837063"/>
            <a:ext cx="252389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名額有限 額滿為止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副標題 2">
            <a:extLst>
              <a:ext uri="{FF2B5EF4-FFF2-40B4-BE49-F238E27FC236}">
                <a16:creationId xmlns:a16="http://schemas.microsoft.com/office/drawing/2014/main" id="{24051354-88E1-C3AD-5DB8-ED70FF3918AF}"/>
              </a:ext>
            </a:extLst>
          </p:cNvPr>
          <p:cNvSpPr txBox="1">
            <a:spLocks/>
          </p:cNvSpPr>
          <p:nvPr/>
        </p:nvSpPr>
        <p:spPr>
          <a:xfrm>
            <a:off x="5328790" y="5156741"/>
            <a:ext cx="676596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如遇天災或不可抗力之因素導致無法開課，本會將另行安排日期並重新公告與通知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副標題 2">
            <a:extLst>
              <a:ext uri="{FF2B5EF4-FFF2-40B4-BE49-F238E27FC236}">
                <a16:creationId xmlns:a16="http://schemas.microsoft.com/office/drawing/2014/main" id="{399F4F82-D038-12D0-0C5F-49136D9532EB}"/>
              </a:ext>
            </a:extLst>
          </p:cNvPr>
          <p:cNvSpPr txBox="1">
            <a:spLocks/>
          </p:cNvSpPr>
          <p:nvPr/>
        </p:nvSpPr>
        <p:spPr>
          <a:xfrm>
            <a:off x="29668" y="5513449"/>
            <a:ext cx="12162332" cy="86020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上課地點：新北市三重區重新路四段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87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                 聯絡電話：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(02)2970-2526</a:t>
            </a:r>
          </a:p>
          <a:p>
            <a:pPr marL="0" indent="0" defTabSz="893763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承辦人：邱小姐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             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聯絡信箱：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betty2024@mail.isha.org.tw</a:t>
            </a:r>
          </a:p>
        </p:txBody>
      </p:sp>
      <p:pic>
        <p:nvPicPr>
          <p:cNvPr id="13" name="圖形 12" descr="有圖釘的地圖 以實心填滿">
            <a:extLst>
              <a:ext uri="{FF2B5EF4-FFF2-40B4-BE49-F238E27FC236}">
                <a16:creationId xmlns:a16="http://schemas.microsoft.com/office/drawing/2014/main" id="{CDD03AF3-24B6-40D6-7BC7-21EB3226FD2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24925" y="5553072"/>
            <a:ext cx="360000" cy="360000"/>
          </a:xfrm>
          <a:prstGeom prst="rect">
            <a:avLst/>
          </a:prstGeom>
        </p:spPr>
      </p:pic>
      <p:pic>
        <p:nvPicPr>
          <p:cNvPr id="18" name="圖形 17" descr="電話 以實心填滿">
            <a:extLst>
              <a:ext uri="{FF2B5EF4-FFF2-40B4-BE49-F238E27FC236}">
                <a16:creationId xmlns:a16="http://schemas.microsoft.com/office/drawing/2014/main" id="{3BF75B4A-A812-C3BE-BAFE-C2EBFD82B3B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364160" y="5584027"/>
            <a:ext cx="360000" cy="360000"/>
          </a:xfrm>
          <a:prstGeom prst="rect">
            <a:avLst/>
          </a:prstGeom>
        </p:spPr>
      </p:pic>
      <p:pic>
        <p:nvPicPr>
          <p:cNvPr id="19" name="圖形 18" descr="客服中心 以實心填滿">
            <a:extLst>
              <a:ext uri="{FF2B5EF4-FFF2-40B4-BE49-F238E27FC236}">
                <a16:creationId xmlns:a16="http://schemas.microsoft.com/office/drawing/2014/main" id="{521B94CC-6849-80A6-3D32-FA8560F5DE4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24925" y="5925958"/>
            <a:ext cx="360000" cy="360000"/>
          </a:xfrm>
          <a:prstGeom prst="rect">
            <a:avLst/>
          </a:prstGeom>
        </p:spPr>
      </p:pic>
      <p:pic>
        <p:nvPicPr>
          <p:cNvPr id="20" name="圖形 19" descr="信箱 以實心填滿">
            <a:extLst>
              <a:ext uri="{FF2B5EF4-FFF2-40B4-BE49-F238E27FC236}">
                <a16:creationId xmlns:a16="http://schemas.microsoft.com/office/drawing/2014/main" id="{85BA02E0-910D-A9FD-6614-D23272383FA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364160" y="5943552"/>
            <a:ext cx="360000" cy="360000"/>
          </a:xfrm>
          <a:prstGeom prst="rect">
            <a:avLst/>
          </a:prstGeom>
        </p:spPr>
      </p:pic>
      <p:pic>
        <p:nvPicPr>
          <p:cNvPr id="31" name="圖片 30" descr="一張含有 樣式, 正方形, 像素 的圖片&#10;&#10;AI 產生的內容可能不正確。">
            <a:extLst>
              <a:ext uri="{FF2B5EF4-FFF2-40B4-BE49-F238E27FC236}">
                <a16:creationId xmlns:a16="http://schemas.microsoft.com/office/drawing/2014/main" id="{9DF6617B-81DC-0F8B-6203-9D91B228FB5A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0398" y="4240829"/>
            <a:ext cx="870728" cy="87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69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8EC2BF-6BC5-7387-08BE-0852C8B0DB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625E3A3F-2218-BF13-0D6E-9B25258E55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52"/>
          <a:stretch/>
        </p:blipFill>
        <p:spPr bwMode="auto">
          <a:xfrm>
            <a:off x="1510579" y="6384485"/>
            <a:ext cx="532243" cy="482738"/>
          </a:xfrm>
          <a:prstGeom prst="rect">
            <a:avLst/>
          </a:prstGeom>
          <a:noFill/>
        </p:spPr>
      </p:pic>
      <p:pic>
        <p:nvPicPr>
          <p:cNvPr id="16" name="Picture 8" descr="C:\Users\cwj\Desktop\協會logo2.jpg.tif">
            <a:extLst>
              <a:ext uri="{FF2B5EF4-FFF2-40B4-BE49-F238E27FC236}">
                <a16:creationId xmlns:a16="http://schemas.microsoft.com/office/drawing/2014/main" id="{BC818FD3-5103-EACA-4F27-064BC8F84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11" y1="42574" x2="30033" y2="10891"/>
                        <a14:foregroundMark x1="5941" y1="42574" x2="18812" y2="16172"/>
                        <a14:foregroundMark x1="49835" y1="7921" x2="64026" y2="7261"/>
                        <a14:foregroundMark x1="41584" y1="7921" x2="50495" y2="12541"/>
                        <a14:foregroundMark x1="43564" y1="8581" x2="52145" y2="4290"/>
                        <a14:foregroundMark x1="33003" y1="32013" x2="65017" y2="61716"/>
                        <a14:foregroundMark x1="69307" y1="35314" x2="69307" y2="35314"/>
                        <a14:foregroundMark x1="62706" y1="41914" x2="66337" y2="61716"/>
                        <a14:foregroundMark x1="70297" y1="41914" x2="58086" y2="43564"/>
                        <a14:foregroundMark x1="67987" y1="35314" x2="56436" y2="38284"/>
                        <a14:foregroundMark x1="62706" y1="35974" x2="63366" y2="28383"/>
                        <a14:foregroundMark x1="36304" y1="39604" x2="36304" y2="39604"/>
                        <a14:foregroundMark x1="39274" y1="27723" x2="36304" y2="38284"/>
                        <a14:foregroundMark x1="33993" y1="41254" x2="24092" y2="41914"/>
                        <a14:foregroundMark x1="23432" y1="44224" x2="32343" y2="47855"/>
                        <a14:foregroundMark x1="32343" y1="44224" x2="44554" y2="47195"/>
                        <a14:foregroundMark x1="36304" y1="54125" x2="33993" y2="63036"/>
                        <a14:foregroundMark x1="35314" y1="65347" x2="42244" y2="62376"/>
                        <a14:foregroundMark x1="55776" y1="63036" x2="66997" y2="57756"/>
                        <a14:foregroundMark x1="54125" y1="26733" x2="54125" y2="26733"/>
                        <a14:foregroundMark x1="50495" y1="26733" x2="51155" y2="19142"/>
                        <a14:foregroundMark x1="47525" y1="25413" x2="48845" y2="30693"/>
                        <a14:foregroundMark x1="28713" y1="86469" x2="48845" y2="90429"/>
                        <a14:foregroundMark x1="46865" y1="90429" x2="54125" y2="92739"/>
                        <a14:foregroundMark x1="57426" y1="95710" x2="57426" y2="95710"/>
                        <a14:foregroundMark x1="70297" y1="91749" x2="70297" y2="91749"/>
                        <a14:foregroundMark x1="88449" y1="77558" x2="88449" y2="77558"/>
                        <a14:foregroundMark x1="86799" y1="33663" x2="86799" y2="33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83" y="6350705"/>
            <a:ext cx="512162" cy="51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副標題 2">
            <a:extLst>
              <a:ext uri="{FF2B5EF4-FFF2-40B4-BE49-F238E27FC236}">
                <a16:creationId xmlns:a16="http://schemas.microsoft.com/office/drawing/2014/main" id="{C76320F2-D754-9D0A-CEEB-760D3CCB1277}"/>
              </a:ext>
            </a:extLst>
          </p:cNvPr>
          <p:cNvSpPr txBox="1">
            <a:spLocks/>
          </p:cNvSpPr>
          <p:nvPr/>
        </p:nvSpPr>
        <p:spPr>
          <a:xfrm>
            <a:off x="7855192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社團法人中華民國工業安全衛生協會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915E884-0412-6413-563E-9B782CB667AD}"/>
              </a:ext>
            </a:extLst>
          </p:cNvPr>
          <p:cNvSpPr txBox="1">
            <a:spLocks/>
          </p:cNvSpPr>
          <p:nvPr/>
        </p:nvSpPr>
        <p:spPr>
          <a:xfrm>
            <a:off x="21336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主辦單位：</a:t>
            </a:r>
          </a:p>
        </p:txBody>
      </p:sp>
      <p:sp>
        <p:nvSpPr>
          <p:cNvPr id="11" name="副標題 2">
            <a:extLst>
              <a:ext uri="{FF2B5EF4-FFF2-40B4-BE49-F238E27FC236}">
                <a16:creationId xmlns:a16="http://schemas.microsoft.com/office/drawing/2014/main" id="{B872A61D-FAD6-36E3-CC8D-5DC0E5819731}"/>
              </a:ext>
            </a:extLst>
          </p:cNvPr>
          <p:cNvSpPr txBox="1">
            <a:spLocks/>
          </p:cNvSpPr>
          <p:nvPr/>
        </p:nvSpPr>
        <p:spPr>
          <a:xfrm>
            <a:off x="602573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執行單位：</a:t>
            </a:r>
          </a:p>
        </p:txBody>
      </p:sp>
      <p:sp>
        <p:nvSpPr>
          <p:cNvPr id="14" name="副標題 2">
            <a:extLst>
              <a:ext uri="{FF2B5EF4-FFF2-40B4-BE49-F238E27FC236}">
                <a16:creationId xmlns:a16="http://schemas.microsoft.com/office/drawing/2014/main" id="{3D760F38-7E2E-4C41-DDBA-F866958605DC}"/>
              </a:ext>
            </a:extLst>
          </p:cNvPr>
          <p:cNvSpPr txBox="1">
            <a:spLocks/>
          </p:cNvSpPr>
          <p:nvPr/>
        </p:nvSpPr>
        <p:spPr>
          <a:xfrm>
            <a:off x="320634" y="1249680"/>
            <a:ext cx="11550732" cy="273946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●課程名稱：機械設備源頭相關法令宣導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含安全評估相關規定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●主題內容：各類機械設備本質安全與源頭管理法令之介紹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●目的：強化產業落實機械設備源頭風險控管，提升職場整體安全水準，降低職災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●產業別：一般行業、營造業等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●對象：事業單位管理人員、採購相關人員、維護保養人員、現場作業人員、進口商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及製造商等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優先招生對象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；如具公務人員身份者可登錄終生學習時數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副標題 2">
            <a:extLst>
              <a:ext uri="{FF2B5EF4-FFF2-40B4-BE49-F238E27FC236}">
                <a16:creationId xmlns:a16="http://schemas.microsoft.com/office/drawing/2014/main" id="{5BA982C9-7526-8481-3F26-9B3388C35182}"/>
              </a:ext>
            </a:extLst>
          </p:cNvPr>
          <p:cNvSpPr txBox="1">
            <a:spLocks/>
          </p:cNvSpPr>
          <p:nvPr/>
        </p:nvSpPr>
        <p:spPr>
          <a:xfrm>
            <a:off x="859971" y="399087"/>
            <a:ext cx="10256462" cy="6909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年機械設備源頭管理法令制度之宣導活動</a:t>
            </a:r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高雄職訓中心</a:t>
            </a: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 descr="一張含有 運輸, 挖土機, 建造裝備, 車輛 的圖片&#10;&#10;AI 產生的內容可能不正確。">
            <a:extLst>
              <a:ext uri="{FF2B5EF4-FFF2-40B4-BE49-F238E27FC236}">
                <a16:creationId xmlns:a16="http://schemas.microsoft.com/office/drawing/2014/main" id="{89518CA7-1166-16F0-12E1-320A0E9F9DB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61" b="89844" l="4395" r="92383">
                        <a14:foregroundMark x1="8789" y1="80176" x2="8789" y2="80176"/>
                        <a14:foregroundMark x1="7813" y1="87402" x2="7813" y2="87402"/>
                        <a14:foregroundMark x1="4492" y1="86816" x2="4492" y2="86816"/>
                        <a14:foregroundMark x1="91211" y1="76758" x2="91211" y2="76758"/>
                        <a14:foregroundMark x1="92383" y1="59961" x2="92383" y2="59961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941" y="2469727"/>
            <a:ext cx="1510353" cy="1510353"/>
          </a:xfrm>
          <a:prstGeom prst="rect">
            <a:avLst/>
          </a:prstGeom>
        </p:spPr>
      </p:pic>
      <p:pic>
        <p:nvPicPr>
          <p:cNvPr id="8" name="圖片 7" descr="一張含有 運輸, 車輛, 牽引機, 陸上交通工具 的圖片&#10;&#10;AI 產生的內容可能不正確。">
            <a:extLst>
              <a:ext uri="{FF2B5EF4-FFF2-40B4-BE49-F238E27FC236}">
                <a16:creationId xmlns:a16="http://schemas.microsoft.com/office/drawing/2014/main" id="{A3C4D86D-8D61-4150-429B-E84529341EF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61" b="89941" l="6152" r="89941">
                        <a14:foregroundMark x1="10254" y1="68262" x2="6690" y2="75814"/>
                        <a14:backgroundMark x1="19824" y1="44141" x2="19824" y2="44141"/>
                        <a14:backgroundMark x1="19824" y1="44629" x2="35938" y2="27344"/>
                        <a14:backgroundMark x1="35938" y1="27344" x2="47168" y2="24609"/>
                        <a14:backgroundMark x1="47168" y1="24609" x2="65820" y2="25684"/>
                        <a14:backgroundMark x1="65820" y1="25684" x2="70605" y2="30762"/>
                        <a14:backgroundMark x1="70605" y1="30762" x2="74902" y2="40137"/>
                        <a14:backgroundMark x1="74902" y1="40137" x2="81543" y2="45703"/>
                        <a14:backgroundMark x1="81543" y1="45703" x2="82227" y2="57520"/>
                        <a14:backgroundMark x1="82227" y1="57520" x2="78906" y2="70996"/>
                        <a14:backgroundMark x1="38770" y1="44043" x2="38281" y2="43066"/>
                        <a14:backgroundMark x1="65820" y1="38086" x2="65527" y2="42676"/>
                        <a14:backgroundMark x1="32227" y1="51074" x2="32227" y2="51074"/>
                        <a14:backgroundMark x1="18164" y1="86621" x2="92480" y2="68262"/>
                        <a14:backgroundMark x1="9724" y1="78802" x2="28027" y2="84277"/>
                        <a14:backgroundMark x1="28027" y1="84277" x2="36230" y2="81934"/>
                        <a14:backgroundMark x1="36230" y1="81934" x2="37012" y2="81445"/>
                        <a14:backgroundMark x1="3613" y1="76758" x2="9863" y2="79102"/>
                        <a14:backgroundMark x1="12988" y1="51563" x2="30078" y2="42969"/>
                        <a14:backgroundMark x1="30078" y1="42969" x2="37402" y2="32715"/>
                        <a14:backgroundMark x1="37402" y1="32715" x2="44629" y2="29297"/>
                        <a14:backgroundMark x1="44629" y1="29297" x2="56445" y2="29004"/>
                        <a14:backgroundMark x1="56445" y1="29004" x2="66113" y2="29102"/>
                        <a14:backgroundMark x1="66113" y1="29102" x2="74219" y2="35840"/>
                        <a14:backgroundMark x1="74219" y1="35840" x2="84473" y2="50977"/>
                        <a14:backgroundMark x1="84473" y1="50977" x2="91211" y2="35254"/>
                        <a14:backgroundMark x1="91211" y1="35254" x2="77246" y2="16797"/>
                        <a14:backgroundMark x1="77246" y1="16797" x2="33398" y2="12695"/>
                        <a14:backgroundMark x1="33398" y1="12695" x2="17871" y2="20801"/>
                        <a14:backgroundMark x1="17871" y1="20801" x2="9277" y2="34277"/>
                        <a14:backgroundMark x1="9277" y1="34277" x2="7520" y2="45605"/>
                        <a14:backgroundMark x1="7520" y1="45605" x2="11914" y2="51074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17247" y="-26339"/>
            <a:ext cx="1727826" cy="1727826"/>
          </a:xfrm>
          <a:prstGeom prst="rect">
            <a:avLst/>
          </a:prstGeom>
        </p:spPr>
      </p:pic>
      <p:sp>
        <p:nvSpPr>
          <p:cNvPr id="27" name="副標題 2">
            <a:extLst>
              <a:ext uri="{FF2B5EF4-FFF2-40B4-BE49-F238E27FC236}">
                <a16:creationId xmlns:a16="http://schemas.microsoft.com/office/drawing/2014/main" id="{4F3590E6-1A18-DFE1-3601-CF73400F25CD}"/>
              </a:ext>
            </a:extLst>
          </p:cNvPr>
          <p:cNvSpPr txBox="1">
            <a:spLocks/>
          </p:cNvSpPr>
          <p:nvPr/>
        </p:nvSpPr>
        <p:spPr>
          <a:xfrm>
            <a:off x="1942885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財團法人職業災害預防及重建中心</a:t>
            </a:r>
          </a:p>
        </p:txBody>
      </p:sp>
      <p:grpSp>
        <p:nvGrpSpPr>
          <p:cNvPr id="31" name="群組 30">
            <a:extLst>
              <a:ext uri="{FF2B5EF4-FFF2-40B4-BE49-F238E27FC236}">
                <a16:creationId xmlns:a16="http://schemas.microsoft.com/office/drawing/2014/main" id="{86A9C66A-9A1D-A669-3C83-F69DABDF517B}"/>
              </a:ext>
            </a:extLst>
          </p:cNvPr>
          <p:cNvGrpSpPr/>
          <p:nvPr/>
        </p:nvGrpSpPr>
        <p:grpSpPr>
          <a:xfrm>
            <a:off x="29668" y="5513449"/>
            <a:ext cx="12162332" cy="860207"/>
            <a:chOff x="29669" y="4911652"/>
            <a:chExt cx="12162332" cy="860207"/>
          </a:xfrm>
        </p:grpSpPr>
        <p:sp>
          <p:nvSpPr>
            <p:cNvPr id="20" name="副標題 2">
              <a:extLst>
                <a:ext uri="{FF2B5EF4-FFF2-40B4-BE49-F238E27FC236}">
                  <a16:creationId xmlns:a16="http://schemas.microsoft.com/office/drawing/2014/main" id="{B59313F8-F65A-A0D6-1285-13EB01B6AEA2}"/>
                </a:ext>
              </a:extLst>
            </p:cNvPr>
            <p:cNvSpPr txBox="1">
              <a:spLocks/>
            </p:cNvSpPr>
            <p:nvPr/>
          </p:nvSpPr>
          <p:spPr>
            <a:xfrm>
              <a:off x="29669" y="4911652"/>
              <a:ext cx="12162332" cy="860207"/>
            </a:xfrm>
            <a:prstGeom prst="rect">
              <a:avLst/>
            </a:prstGeom>
          </p:spPr>
          <p:txBody>
            <a:bodyPr anchor="ctr" anchorCtr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      上課地點：高雄市新興區中正三路</a:t>
              </a:r>
              <a:r>
                <a: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88</a:t>
              </a: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號</a:t>
              </a:r>
              <a:r>
                <a: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樓之</a:t>
              </a:r>
              <a:r>
                <a: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              </a:t>
              </a: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聯絡電話：</a:t>
              </a:r>
              <a:r>
                <a: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" panose="05000000000000000000" pitchFamily="2" charset="2"/>
                </a:rPr>
                <a:t> (07)311-7311</a:t>
              </a:r>
            </a:p>
            <a:p>
              <a:pPr marL="0" indent="0" defTabSz="893763">
                <a:lnSpc>
                  <a:spcPct val="100000"/>
                </a:lnSpc>
                <a:spcBef>
                  <a:spcPts val="600"/>
                </a:spcBef>
                <a:buNone/>
              </a:pPr>
              <a:r>
                <a: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" panose="05000000000000000000" pitchFamily="2" charset="2"/>
                </a:rPr>
                <a:t>          </a:t>
              </a: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承辦人：徐小姐、黃先生</a:t>
              </a:r>
              <a:r>
                <a: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                                               </a:t>
              </a: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聯絡信箱：</a:t>
              </a:r>
              <a:r>
                <a:rPr lang="en-US" altLang="zh-TW" sz="2000" b="1" i="0" dirty="0">
                  <a:effectLst/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mary@mail.isha.org.tw</a:t>
              </a:r>
            </a:p>
          </p:txBody>
        </p:sp>
        <p:pic>
          <p:nvPicPr>
            <p:cNvPr id="22" name="圖形 21" descr="有圖釘的地圖 以實心填滿">
              <a:extLst>
                <a:ext uri="{FF2B5EF4-FFF2-40B4-BE49-F238E27FC236}">
                  <a16:creationId xmlns:a16="http://schemas.microsoft.com/office/drawing/2014/main" id="{3684CC71-2C58-D476-0A74-B55CCE3885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24926" y="4951275"/>
              <a:ext cx="360000" cy="360000"/>
            </a:xfrm>
            <a:prstGeom prst="rect">
              <a:avLst/>
            </a:prstGeom>
          </p:spPr>
        </p:pic>
        <p:pic>
          <p:nvPicPr>
            <p:cNvPr id="24" name="圖形 23" descr="電話 以實心填滿">
              <a:extLst>
                <a:ext uri="{FF2B5EF4-FFF2-40B4-BE49-F238E27FC236}">
                  <a16:creationId xmlns:a16="http://schemas.microsoft.com/office/drawing/2014/main" id="{27C8AF48-C21B-2BBE-7ABE-3F207727A5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364161" y="4982230"/>
              <a:ext cx="360000" cy="360000"/>
            </a:xfrm>
            <a:prstGeom prst="rect">
              <a:avLst/>
            </a:prstGeom>
          </p:spPr>
        </p:pic>
        <p:pic>
          <p:nvPicPr>
            <p:cNvPr id="26" name="圖形 25" descr="客服中心 以實心填滿">
              <a:extLst>
                <a:ext uri="{FF2B5EF4-FFF2-40B4-BE49-F238E27FC236}">
                  <a16:creationId xmlns:a16="http://schemas.microsoft.com/office/drawing/2014/main" id="{E8D794C2-9C60-8D53-3BE4-F7F43D6E22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324926" y="5324161"/>
              <a:ext cx="360000" cy="360000"/>
            </a:xfrm>
            <a:prstGeom prst="rect">
              <a:avLst/>
            </a:prstGeom>
          </p:spPr>
        </p:pic>
        <p:pic>
          <p:nvPicPr>
            <p:cNvPr id="30" name="圖形 29" descr="信箱 以實心填滿">
              <a:extLst>
                <a:ext uri="{FF2B5EF4-FFF2-40B4-BE49-F238E27FC236}">
                  <a16:creationId xmlns:a16="http://schemas.microsoft.com/office/drawing/2014/main" id="{D1A66706-3063-C546-64F7-43D8C4CCCB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6364161" y="5341755"/>
              <a:ext cx="360000" cy="360000"/>
            </a:xfrm>
            <a:prstGeom prst="rect">
              <a:avLst/>
            </a:prstGeom>
          </p:spPr>
        </p:pic>
      </p:grpSp>
      <p:graphicFrame>
        <p:nvGraphicFramePr>
          <p:cNvPr id="32" name="表格 31">
            <a:extLst>
              <a:ext uri="{FF2B5EF4-FFF2-40B4-BE49-F238E27FC236}">
                <a16:creationId xmlns:a16="http://schemas.microsoft.com/office/drawing/2014/main" id="{35A6B698-773A-3D77-BAF7-4FAEC1AB7C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2902583"/>
              </p:ext>
            </p:extLst>
          </p:nvPr>
        </p:nvGraphicFramePr>
        <p:xfrm>
          <a:off x="274614" y="3881120"/>
          <a:ext cx="11681412" cy="1455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7270">
                  <a:extLst>
                    <a:ext uri="{9D8B030D-6E8A-4147-A177-3AD203B41FA5}">
                      <a16:colId xmlns:a16="http://schemas.microsoft.com/office/drawing/2014/main" val="123205617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177158767"/>
                    </a:ext>
                  </a:extLst>
                </a:gridCol>
                <a:gridCol w="4886632">
                  <a:extLst>
                    <a:ext uri="{9D8B030D-6E8A-4147-A177-3AD203B41FA5}">
                      <a16:colId xmlns:a16="http://schemas.microsoft.com/office/drawing/2014/main" val="992260215"/>
                    </a:ext>
                  </a:extLst>
                </a:gridCol>
                <a:gridCol w="2890684">
                  <a:extLst>
                    <a:ext uri="{9D8B030D-6E8A-4147-A177-3AD203B41FA5}">
                      <a16:colId xmlns:a16="http://schemas.microsoft.com/office/drawing/2014/main" val="3303974975"/>
                    </a:ext>
                  </a:extLst>
                </a:gridCol>
                <a:gridCol w="1592826">
                  <a:extLst>
                    <a:ext uri="{9D8B030D-6E8A-4147-A177-3AD203B41FA5}">
                      <a16:colId xmlns:a16="http://schemas.microsoft.com/office/drawing/2014/main" val="1650781662"/>
                    </a:ext>
                  </a:extLst>
                </a:gridCol>
              </a:tblGrid>
              <a:tr h="582725">
                <a:tc>
                  <a:txBody>
                    <a:bodyPr/>
                    <a:lstStyle/>
                    <a:p>
                      <a:pPr algn="ctr"/>
                      <a:r>
                        <a:rPr lang="zh-TW" altLang="en-US" baseline="0" dirty="0">
                          <a:latin typeface="Trebuchet MS" panose="020B0603020202020204" pitchFamily="34" charset="0"/>
                          <a:ea typeface="微軟正黑體" panose="020B0604030504040204" pitchFamily="34" charset="-120"/>
                        </a:rPr>
                        <a:t>日期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aseline="0" dirty="0">
                          <a:latin typeface="Trebuchet MS" panose="020B0603020202020204" pitchFamily="34" charset="0"/>
                          <a:ea typeface="微軟正黑體" panose="020B0604030504040204" pitchFamily="34" charset="-120"/>
                        </a:rPr>
                        <a:t>時間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aseline="0" dirty="0">
                          <a:latin typeface="Trebuchet MS" panose="020B0603020202020204" pitchFamily="34" charset="0"/>
                          <a:ea typeface="微軟正黑體" panose="020B0604030504040204" pitchFamily="34" charset="-120"/>
                        </a:rPr>
                        <a:t>可登入時數課程</a:t>
                      </a:r>
                      <a:endParaRPr lang="en-US" altLang="zh-TW" baseline="0" dirty="0">
                        <a:latin typeface="Trebuchet MS" panose="020B0603020202020204" pitchFamily="34" charset="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en-US" altLang="zh-TW" sz="1200" baseline="0" dirty="0">
                          <a:latin typeface="Trebuchet MS" panose="020B0603020202020204" pitchFamily="34" charset="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200" baseline="0" dirty="0">
                          <a:latin typeface="Trebuchet MS" panose="020B0603020202020204" pitchFamily="34" charset="0"/>
                          <a:ea typeface="微軟正黑體" panose="020B0604030504040204" pitchFamily="34" charset="-120"/>
                        </a:rPr>
                        <a:t>欲登錄在職回訓時數者，請於報名時提供原結業證書或資格證明文件</a:t>
                      </a:r>
                      <a:r>
                        <a:rPr lang="en-US" altLang="zh-TW" sz="1200" baseline="0" dirty="0">
                          <a:latin typeface="Trebuchet MS" panose="020B0603020202020204" pitchFamily="34" charset="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200" baseline="0" dirty="0">
                        <a:latin typeface="Trebuchet MS" panose="020B0603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報名網址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報名</a:t>
                      </a:r>
                      <a:r>
                        <a:rPr lang="en-US" altLang="zh-TW" dirty="0"/>
                        <a:t>QR Code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016857"/>
                  </a:ext>
                </a:extLst>
              </a:tr>
              <a:tr h="872312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baseline="0" dirty="0">
                          <a:solidFill>
                            <a:srgbClr val="0000CC"/>
                          </a:solidFill>
                          <a:latin typeface="+mj-lt"/>
                          <a:ea typeface="微軟正黑體" panose="020B0604030504040204" pitchFamily="34" charset="-120"/>
                        </a:rPr>
                        <a:t>6/18</a:t>
                      </a:r>
                    </a:p>
                    <a:p>
                      <a:pPr algn="ctr"/>
                      <a:r>
                        <a:rPr lang="en-US" altLang="zh-TW" b="1" baseline="0" dirty="0">
                          <a:solidFill>
                            <a:srgbClr val="0000CC"/>
                          </a:solidFill>
                          <a:latin typeface="+mj-lt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b="1" baseline="0" dirty="0">
                          <a:solidFill>
                            <a:srgbClr val="0000CC"/>
                          </a:solidFill>
                          <a:latin typeface="+mj-lt"/>
                          <a:ea typeface="微軟正黑體" panose="020B0604030504040204" pitchFamily="34" charset="-120"/>
                        </a:rPr>
                        <a:t>三</a:t>
                      </a:r>
                      <a:r>
                        <a:rPr lang="en-US" altLang="zh-TW" b="1" baseline="0" dirty="0">
                          <a:solidFill>
                            <a:srgbClr val="0000CC"/>
                          </a:solidFill>
                          <a:latin typeface="+mj-lt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b="1" baseline="0" dirty="0">
                        <a:solidFill>
                          <a:srgbClr val="0000CC"/>
                        </a:solidFill>
                        <a:latin typeface="+mj-lt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baseline="0" dirty="0">
                          <a:solidFill>
                            <a:srgbClr val="0000CC"/>
                          </a:solidFill>
                          <a:latin typeface="+mj-lt"/>
                          <a:ea typeface="微軟正黑體" panose="020B0604030504040204" pitchFamily="34" charset="-120"/>
                        </a:rPr>
                        <a:t>09:00-14:00</a:t>
                      </a:r>
                    </a:p>
                    <a:p>
                      <a:pPr algn="ctr"/>
                      <a:r>
                        <a:rPr lang="en-US" altLang="zh-TW" b="1" baseline="0" dirty="0">
                          <a:solidFill>
                            <a:srgbClr val="0000CC"/>
                          </a:solidFill>
                          <a:latin typeface="+mj-lt"/>
                          <a:ea typeface="微軟正黑體" panose="020B0604030504040204" pitchFamily="34" charset="-120"/>
                        </a:rPr>
                        <a:t>(4</a:t>
                      </a:r>
                      <a:r>
                        <a:rPr lang="zh-TW" altLang="en-US" b="1" baseline="0" dirty="0">
                          <a:solidFill>
                            <a:srgbClr val="0000CC"/>
                          </a:solidFill>
                          <a:latin typeface="+mj-lt"/>
                          <a:ea typeface="微軟正黑體" panose="020B0604030504040204" pitchFamily="34" charset="-120"/>
                        </a:rPr>
                        <a:t>小時</a:t>
                      </a:r>
                      <a:r>
                        <a:rPr lang="en-US" altLang="zh-TW" b="1" baseline="0" dirty="0">
                          <a:solidFill>
                            <a:srgbClr val="0000CC"/>
                          </a:solidFill>
                          <a:latin typeface="+mj-lt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b="1" baseline="0" dirty="0">
                        <a:solidFill>
                          <a:srgbClr val="0000CC"/>
                        </a:solidFill>
                        <a:latin typeface="+mj-lt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baseline="0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微軟正黑體" panose="020B0604030504040204" pitchFamily="34" charset="-120"/>
                        </a:rPr>
                        <a:t>固定式起重機在職教育訓練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b="1" i="0" u="none" strike="noStrike" kern="1200" baseline="0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微軟正黑體" panose="020B0604030504040204" pitchFamily="34" charset="-120"/>
                          <a:cs typeface="+mn-cs"/>
                          <a:hlinkClick r:id="rId1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https://isha.org.tw/0O6Dgt</a:t>
                      </a:r>
                      <a:endParaRPr lang="zh-TW" altLang="en-US" sz="1600" b="1" baseline="0" dirty="0">
                        <a:solidFill>
                          <a:srgbClr val="0000CC"/>
                        </a:solidFill>
                        <a:latin typeface="Trebuchet MS" panose="020B0603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baseline="0" dirty="0">
                        <a:solidFill>
                          <a:srgbClr val="0000CC"/>
                        </a:solidFill>
                        <a:latin typeface="Trebuchet MS" panose="020B0603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188941"/>
                  </a:ext>
                </a:extLst>
              </a:tr>
            </a:tbl>
          </a:graphicData>
        </a:graphic>
      </p:graphicFrame>
      <p:sp>
        <p:nvSpPr>
          <p:cNvPr id="2" name="爆炸: 八角 1">
            <a:extLst>
              <a:ext uri="{FF2B5EF4-FFF2-40B4-BE49-F238E27FC236}">
                <a16:creationId xmlns:a16="http://schemas.microsoft.com/office/drawing/2014/main" id="{FCED7494-1A56-B4E1-0F2C-0A559330D0B2}"/>
              </a:ext>
            </a:extLst>
          </p:cNvPr>
          <p:cNvSpPr/>
          <p:nvPr/>
        </p:nvSpPr>
        <p:spPr>
          <a:xfrm rot="741188">
            <a:off x="9540947" y="794973"/>
            <a:ext cx="2583722" cy="1145528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免費課程</a:t>
            </a:r>
          </a:p>
        </p:txBody>
      </p:sp>
      <p:sp>
        <p:nvSpPr>
          <p:cNvPr id="12" name="副標題 2">
            <a:extLst>
              <a:ext uri="{FF2B5EF4-FFF2-40B4-BE49-F238E27FC236}">
                <a16:creationId xmlns:a16="http://schemas.microsoft.com/office/drawing/2014/main" id="{24051354-88E1-C3AD-5DB8-ED70FF3918AF}"/>
              </a:ext>
            </a:extLst>
          </p:cNvPr>
          <p:cNvSpPr txBox="1">
            <a:spLocks/>
          </p:cNvSpPr>
          <p:nvPr/>
        </p:nvSpPr>
        <p:spPr>
          <a:xfrm>
            <a:off x="5320694" y="5305290"/>
            <a:ext cx="676596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如遇天災或不可抗力之因素導致無法開課，本會將另行安排日期並重新公告與通知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074" name="Picture 2" descr="C:\Users\EndUser\Downloads\qrcode_isha.org.tw (2).png"/>
          <p:cNvPicPr>
            <a:picLocks noChangeAspect="1" noChangeArrowheads="1"/>
          </p:cNvPicPr>
          <p:nvPr/>
        </p:nvPicPr>
        <p:blipFill>
          <a:blip r:embed="rId19" cstate="print"/>
          <a:srcRect l="8000" t="7778" r="7556" b="7778"/>
          <a:stretch>
            <a:fillRect/>
          </a:stretch>
        </p:blipFill>
        <p:spPr bwMode="auto">
          <a:xfrm>
            <a:off x="10676381" y="4457368"/>
            <a:ext cx="878789" cy="8787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577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8EC2BF-6BC5-7387-08BE-0852C8B0DB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625E3A3F-2218-BF13-0D6E-9B25258E55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52"/>
          <a:stretch/>
        </p:blipFill>
        <p:spPr bwMode="auto">
          <a:xfrm>
            <a:off x="1510579" y="6384485"/>
            <a:ext cx="532243" cy="482738"/>
          </a:xfrm>
          <a:prstGeom prst="rect">
            <a:avLst/>
          </a:prstGeom>
          <a:noFill/>
        </p:spPr>
      </p:pic>
      <p:pic>
        <p:nvPicPr>
          <p:cNvPr id="16" name="Picture 8" descr="C:\Users\cwj\Desktop\協會logo2.jpg.tif">
            <a:extLst>
              <a:ext uri="{FF2B5EF4-FFF2-40B4-BE49-F238E27FC236}">
                <a16:creationId xmlns:a16="http://schemas.microsoft.com/office/drawing/2014/main" id="{BC818FD3-5103-EACA-4F27-064BC8F84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11" y1="42574" x2="30033" y2="10891"/>
                        <a14:foregroundMark x1="5941" y1="42574" x2="18812" y2="16172"/>
                        <a14:foregroundMark x1="49835" y1="7921" x2="64026" y2="7261"/>
                        <a14:foregroundMark x1="41584" y1="7921" x2="50495" y2="12541"/>
                        <a14:foregroundMark x1="43564" y1="8581" x2="52145" y2="4290"/>
                        <a14:foregroundMark x1="33003" y1="32013" x2="65017" y2="61716"/>
                        <a14:foregroundMark x1="69307" y1="35314" x2="69307" y2="35314"/>
                        <a14:foregroundMark x1="62706" y1="41914" x2="66337" y2="61716"/>
                        <a14:foregroundMark x1="70297" y1="41914" x2="58086" y2="43564"/>
                        <a14:foregroundMark x1="67987" y1="35314" x2="56436" y2="38284"/>
                        <a14:foregroundMark x1="62706" y1="35974" x2="63366" y2="28383"/>
                        <a14:foregroundMark x1="36304" y1="39604" x2="36304" y2="39604"/>
                        <a14:foregroundMark x1="39274" y1="27723" x2="36304" y2="38284"/>
                        <a14:foregroundMark x1="33993" y1="41254" x2="24092" y2="41914"/>
                        <a14:foregroundMark x1="23432" y1="44224" x2="32343" y2="47855"/>
                        <a14:foregroundMark x1="32343" y1="44224" x2="44554" y2="47195"/>
                        <a14:foregroundMark x1="36304" y1="54125" x2="33993" y2="63036"/>
                        <a14:foregroundMark x1="35314" y1="65347" x2="42244" y2="62376"/>
                        <a14:foregroundMark x1="55776" y1="63036" x2="66997" y2="57756"/>
                        <a14:foregroundMark x1="54125" y1="26733" x2="54125" y2="26733"/>
                        <a14:foregroundMark x1="50495" y1="26733" x2="51155" y2="19142"/>
                        <a14:foregroundMark x1="47525" y1="25413" x2="48845" y2="30693"/>
                        <a14:foregroundMark x1="28713" y1="86469" x2="48845" y2="90429"/>
                        <a14:foregroundMark x1="46865" y1="90429" x2="54125" y2="92739"/>
                        <a14:foregroundMark x1="57426" y1="95710" x2="57426" y2="95710"/>
                        <a14:foregroundMark x1="70297" y1="91749" x2="70297" y2="91749"/>
                        <a14:foregroundMark x1="88449" y1="77558" x2="88449" y2="77558"/>
                        <a14:foregroundMark x1="86799" y1="33663" x2="86799" y2="33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83" y="6350705"/>
            <a:ext cx="512162" cy="51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副標題 2">
            <a:extLst>
              <a:ext uri="{FF2B5EF4-FFF2-40B4-BE49-F238E27FC236}">
                <a16:creationId xmlns:a16="http://schemas.microsoft.com/office/drawing/2014/main" id="{C76320F2-D754-9D0A-CEEB-760D3CCB1277}"/>
              </a:ext>
            </a:extLst>
          </p:cNvPr>
          <p:cNvSpPr txBox="1">
            <a:spLocks/>
          </p:cNvSpPr>
          <p:nvPr/>
        </p:nvSpPr>
        <p:spPr>
          <a:xfrm>
            <a:off x="7855192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社團法人中華民國工業安全衛生協會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915E884-0412-6413-563E-9B782CB667AD}"/>
              </a:ext>
            </a:extLst>
          </p:cNvPr>
          <p:cNvSpPr txBox="1">
            <a:spLocks/>
          </p:cNvSpPr>
          <p:nvPr/>
        </p:nvSpPr>
        <p:spPr>
          <a:xfrm>
            <a:off x="21336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主辦單位：</a:t>
            </a:r>
          </a:p>
        </p:txBody>
      </p:sp>
      <p:sp>
        <p:nvSpPr>
          <p:cNvPr id="11" name="副標題 2">
            <a:extLst>
              <a:ext uri="{FF2B5EF4-FFF2-40B4-BE49-F238E27FC236}">
                <a16:creationId xmlns:a16="http://schemas.microsoft.com/office/drawing/2014/main" id="{B872A61D-FAD6-36E3-CC8D-5DC0E5819731}"/>
              </a:ext>
            </a:extLst>
          </p:cNvPr>
          <p:cNvSpPr txBox="1">
            <a:spLocks/>
          </p:cNvSpPr>
          <p:nvPr/>
        </p:nvSpPr>
        <p:spPr>
          <a:xfrm>
            <a:off x="602573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執行單位：</a:t>
            </a:r>
          </a:p>
        </p:txBody>
      </p:sp>
      <p:sp>
        <p:nvSpPr>
          <p:cNvPr id="14" name="副標題 2">
            <a:extLst>
              <a:ext uri="{FF2B5EF4-FFF2-40B4-BE49-F238E27FC236}">
                <a16:creationId xmlns:a16="http://schemas.microsoft.com/office/drawing/2014/main" id="{3D760F38-7E2E-4C41-DDBA-F866958605DC}"/>
              </a:ext>
            </a:extLst>
          </p:cNvPr>
          <p:cNvSpPr txBox="1">
            <a:spLocks/>
          </p:cNvSpPr>
          <p:nvPr/>
        </p:nvSpPr>
        <p:spPr>
          <a:xfrm>
            <a:off x="320634" y="1249680"/>
            <a:ext cx="11550732" cy="273946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●課程名稱：機械設備源頭相關法令宣導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含安全評估相關規定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●主題內容：各類機械設備本質安全與源頭管理法令之介紹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●目的：強化產業落實機械設備源頭風險控管，提升職場整體安全水準，降低職災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●產業別：一般行業、營造業等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●對象：事業單位管理人員、採購相關人員、維護保養人員、現場作業人員、進口商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及製造商等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優先招生對象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；如具公務人員身份者可登錄終生學習時數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副標題 2">
            <a:extLst>
              <a:ext uri="{FF2B5EF4-FFF2-40B4-BE49-F238E27FC236}">
                <a16:creationId xmlns:a16="http://schemas.microsoft.com/office/drawing/2014/main" id="{5BA982C9-7526-8481-3F26-9B3388C35182}"/>
              </a:ext>
            </a:extLst>
          </p:cNvPr>
          <p:cNvSpPr txBox="1">
            <a:spLocks/>
          </p:cNvSpPr>
          <p:nvPr/>
        </p:nvSpPr>
        <p:spPr>
          <a:xfrm>
            <a:off x="859971" y="399087"/>
            <a:ext cx="10256462" cy="6909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年機械設備源頭管理法令制度之宣導活動</a:t>
            </a:r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台中職訓中心</a:t>
            </a:r>
            <a:r>
              <a:rPr lang="en-US" altLang="zh-TW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 descr="一張含有 運輸, 挖土機, 建造裝備, 車輛 的圖片&#10;&#10;AI 產生的內容可能不正確。">
            <a:extLst>
              <a:ext uri="{FF2B5EF4-FFF2-40B4-BE49-F238E27FC236}">
                <a16:creationId xmlns:a16="http://schemas.microsoft.com/office/drawing/2014/main" id="{89518CA7-1166-16F0-12E1-320A0E9F9DB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61" b="89844" l="4395" r="92383">
                        <a14:foregroundMark x1="8789" y1="80176" x2="8789" y2="80176"/>
                        <a14:foregroundMark x1="7813" y1="87402" x2="7813" y2="87402"/>
                        <a14:foregroundMark x1="4492" y1="86816" x2="4492" y2="86816"/>
                        <a14:foregroundMark x1="91211" y1="76758" x2="91211" y2="76758"/>
                        <a14:foregroundMark x1="92383" y1="59961" x2="92383" y2="59961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941" y="2469727"/>
            <a:ext cx="1510353" cy="1510353"/>
          </a:xfrm>
          <a:prstGeom prst="rect">
            <a:avLst/>
          </a:prstGeom>
        </p:spPr>
      </p:pic>
      <p:pic>
        <p:nvPicPr>
          <p:cNvPr id="8" name="圖片 7" descr="一張含有 運輸, 車輛, 牽引機, 陸上交通工具 的圖片&#10;&#10;AI 產生的內容可能不正確。">
            <a:extLst>
              <a:ext uri="{FF2B5EF4-FFF2-40B4-BE49-F238E27FC236}">
                <a16:creationId xmlns:a16="http://schemas.microsoft.com/office/drawing/2014/main" id="{A3C4D86D-8D61-4150-429B-E84529341EF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61" b="89941" l="6152" r="89941">
                        <a14:foregroundMark x1="10254" y1="68262" x2="6690" y2="75814"/>
                        <a14:backgroundMark x1="19824" y1="44141" x2="19824" y2="44141"/>
                        <a14:backgroundMark x1="19824" y1="44629" x2="35938" y2="27344"/>
                        <a14:backgroundMark x1="35938" y1="27344" x2="47168" y2="24609"/>
                        <a14:backgroundMark x1="47168" y1="24609" x2="65820" y2="25684"/>
                        <a14:backgroundMark x1="65820" y1="25684" x2="70605" y2="30762"/>
                        <a14:backgroundMark x1="70605" y1="30762" x2="74902" y2="40137"/>
                        <a14:backgroundMark x1="74902" y1="40137" x2="81543" y2="45703"/>
                        <a14:backgroundMark x1="81543" y1="45703" x2="82227" y2="57520"/>
                        <a14:backgroundMark x1="82227" y1="57520" x2="78906" y2="70996"/>
                        <a14:backgroundMark x1="38770" y1="44043" x2="38281" y2="43066"/>
                        <a14:backgroundMark x1="65820" y1="38086" x2="65527" y2="42676"/>
                        <a14:backgroundMark x1="32227" y1="51074" x2="32227" y2="51074"/>
                        <a14:backgroundMark x1="18164" y1="86621" x2="92480" y2="68262"/>
                        <a14:backgroundMark x1="9724" y1="78802" x2="28027" y2="84277"/>
                        <a14:backgroundMark x1="28027" y1="84277" x2="36230" y2="81934"/>
                        <a14:backgroundMark x1="36230" y1="81934" x2="37012" y2="81445"/>
                        <a14:backgroundMark x1="3613" y1="76758" x2="9863" y2="79102"/>
                        <a14:backgroundMark x1="12988" y1="51563" x2="30078" y2="42969"/>
                        <a14:backgroundMark x1="30078" y1="42969" x2="37402" y2="32715"/>
                        <a14:backgroundMark x1="37402" y1="32715" x2="44629" y2="29297"/>
                        <a14:backgroundMark x1="44629" y1="29297" x2="56445" y2="29004"/>
                        <a14:backgroundMark x1="56445" y1="29004" x2="66113" y2="29102"/>
                        <a14:backgroundMark x1="66113" y1="29102" x2="74219" y2="35840"/>
                        <a14:backgroundMark x1="74219" y1="35840" x2="84473" y2="50977"/>
                        <a14:backgroundMark x1="84473" y1="50977" x2="91211" y2="35254"/>
                        <a14:backgroundMark x1="91211" y1="35254" x2="77246" y2="16797"/>
                        <a14:backgroundMark x1="77246" y1="16797" x2="33398" y2="12695"/>
                        <a14:backgroundMark x1="33398" y1="12695" x2="17871" y2="20801"/>
                        <a14:backgroundMark x1="17871" y1="20801" x2="9277" y2="34277"/>
                        <a14:backgroundMark x1="9277" y1="34277" x2="7520" y2="45605"/>
                        <a14:backgroundMark x1="7520" y1="45605" x2="11914" y2="51074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17247" y="-26339"/>
            <a:ext cx="1727826" cy="1727826"/>
          </a:xfrm>
          <a:prstGeom prst="rect">
            <a:avLst/>
          </a:prstGeom>
        </p:spPr>
      </p:pic>
      <p:sp>
        <p:nvSpPr>
          <p:cNvPr id="27" name="副標題 2">
            <a:extLst>
              <a:ext uri="{FF2B5EF4-FFF2-40B4-BE49-F238E27FC236}">
                <a16:creationId xmlns:a16="http://schemas.microsoft.com/office/drawing/2014/main" id="{4F3590E6-1A18-DFE1-3601-CF73400F25CD}"/>
              </a:ext>
            </a:extLst>
          </p:cNvPr>
          <p:cNvSpPr txBox="1">
            <a:spLocks/>
          </p:cNvSpPr>
          <p:nvPr/>
        </p:nvSpPr>
        <p:spPr>
          <a:xfrm>
            <a:off x="1942885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財團法人職業災害預防及重建中心</a:t>
            </a:r>
          </a:p>
        </p:txBody>
      </p:sp>
      <p:graphicFrame>
        <p:nvGraphicFramePr>
          <p:cNvPr id="32" name="表格 31">
            <a:extLst>
              <a:ext uri="{FF2B5EF4-FFF2-40B4-BE49-F238E27FC236}">
                <a16:creationId xmlns:a16="http://schemas.microsoft.com/office/drawing/2014/main" id="{35A6B698-773A-3D77-BAF7-4FAEC1AB7C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5993335"/>
              </p:ext>
            </p:extLst>
          </p:nvPr>
        </p:nvGraphicFramePr>
        <p:xfrm>
          <a:off x="274614" y="3881120"/>
          <a:ext cx="11596753" cy="14665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605">
                  <a:extLst>
                    <a:ext uri="{9D8B030D-6E8A-4147-A177-3AD203B41FA5}">
                      <a16:colId xmlns:a16="http://schemas.microsoft.com/office/drawing/2014/main" val="123205617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177158767"/>
                    </a:ext>
                  </a:extLst>
                </a:gridCol>
                <a:gridCol w="5397910">
                  <a:extLst>
                    <a:ext uri="{9D8B030D-6E8A-4147-A177-3AD203B41FA5}">
                      <a16:colId xmlns:a16="http://schemas.microsoft.com/office/drawing/2014/main" val="992260215"/>
                    </a:ext>
                  </a:extLst>
                </a:gridCol>
                <a:gridCol w="2049093">
                  <a:extLst>
                    <a:ext uri="{9D8B030D-6E8A-4147-A177-3AD203B41FA5}">
                      <a16:colId xmlns:a16="http://schemas.microsoft.com/office/drawing/2014/main" val="3303974975"/>
                    </a:ext>
                  </a:extLst>
                </a:gridCol>
                <a:gridCol w="1858145">
                  <a:extLst>
                    <a:ext uri="{9D8B030D-6E8A-4147-A177-3AD203B41FA5}">
                      <a16:colId xmlns:a16="http://schemas.microsoft.com/office/drawing/2014/main" val="1650781662"/>
                    </a:ext>
                  </a:extLst>
                </a:gridCol>
              </a:tblGrid>
              <a:tr h="504067">
                <a:tc>
                  <a:txBody>
                    <a:bodyPr/>
                    <a:lstStyle/>
                    <a:p>
                      <a:pPr algn="ctr"/>
                      <a:r>
                        <a:rPr lang="zh-TW" altLang="en-US" baseline="0" dirty="0">
                          <a:latin typeface="Trebuchet MS" panose="020B0603020202020204" pitchFamily="34" charset="0"/>
                          <a:ea typeface="微軟正黑體" panose="020B0604030504040204" pitchFamily="34" charset="-120"/>
                        </a:rPr>
                        <a:t>日期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aseline="0" dirty="0">
                          <a:latin typeface="Trebuchet MS" panose="020B0603020202020204" pitchFamily="34" charset="0"/>
                          <a:ea typeface="微軟正黑體" panose="020B0604030504040204" pitchFamily="34" charset="-120"/>
                        </a:rPr>
                        <a:t>時間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aseline="0" dirty="0">
                          <a:latin typeface="Trebuchet MS" panose="020B0603020202020204" pitchFamily="34" charset="0"/>
                          <a:ea typeface="微軟正黑體" panose="020B0604030504040204" pitchFamily="34" charset="-120"/>
                        </a:rPr>
                        <a:t>可登入時數課程</a:t>
                      </a:r>
                      <a:endParaRPr lang="en-US" altLang="zh-TW" baseline="0" dirty="0">
                        <a:latin typeface="Trebuchet MS" panose="020B0603020202020204" pitchFamily="34" charset="0"/>
                        <a:ea typeface="微軟正黑體" panose="020B0604030504040204" pitchFamily="34" charset="-120"/>
                      </a:endParaRPr>
                    </a:p>
                    <a:p>
                      <a:pPr algn="ctr"/>
                      <a:r>
                        <a:rPr lang="en-US" altLang="zh-TW" sz="1200" baseline="0" dirty="0">
                          <a:latin typeface="Trebuchet MS" panose="020B0603020202020204" pitchFamily="34" charset="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200" baseline="0" dirty="0">
                          <a:latin typeface="Trebuchet MS" panose="020B0603020202020204" pitchFamily="34" charset="0"/>
                          <a:ea typeface="微軟正黑體" panose="020B0604030504040204" pitchFamily="34" charset="-120"/>
                        </a:rPr>
                        <a:t>欲登錄在職回訓時數者，請於報名時提供原結業證書或資格證明文件</a:t>
                      </a:r>
                      <a:r>
                        <a:rPr lang="en-US" altLang="zh-TW" sz="1200" baseline="0" dirty="0">
                          <a:latin typeface="Trebuchet MS" panose="020B0603020202020204" pitchFamily="34" charset="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200" baseline="0" dirty="0">
                        <a:latin typeface="Trebuchet MS" panose="020B0603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報名網址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報名</a:t>
                      </a:r>
                      <a:r>
                        <a:rPr lang="en-US" altLang="zh-TW" dirty="0"/>
                        <a:t>QR Code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016857"/>
                  </a:ext>
                </a:extLst>
              </a:tr>
              <a:tr h="917875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baseline="0" dirty="0">
                          <a:solidFill>
                            <a:srgbClr val="0000CC"/>
                          </a:solidFill>
                          <a:latin typeface="+mj-lt"/>
                          <a:ea typeface="微軟正黑體" panose="020B0604030504040204" pitchFamily="34" charset="-120"/>
                        </a:rPr>
                        <a:t>6/19</a:t>
                      </a:r>
                    </a:p>
                    <a:p>
                      <a:pPr algn="ctr"/>
                      <a:r>
                        <a:rPr lang="en-US" altLang="zh-TW" b="1" baseline="0" dirty="0">
                          <a:solidFill>
                            <a:srgbClr val="0000CC"/>
                          </a:solidFill>
                          <a:latin typeface="+mj-lt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b="1" baseline="0" dirty="0">
                          <a:solidFill>
                            <a:srgbClr val="0000CC"/>
                          </a:solidFill>
                          <a:latin typeface="+mj-lt"/>
                          <a:ea typeface="微軟正黑體" panose="020B0604030504040204" pitchFamily="34" charset="-120"/>
                        </a:rPr>
                        <a:t>四</a:t>
                      </a:r>
                      <a:r>
                        <a:rPr lang="en-US" altLang="zh-TW" b="1" baseline="0" dirty="0">
                          <a:solidFill>
                            <a:srgbClr val="0000CC"/>
                          </a:solidFill>
                          <a:latin typeface="+mj-lt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b="1" baseline="0" dirty="0">
                        <a:solidFill>
                          <a:srgbClr val="0000CC"/>
                        </a:solidFill>
                        <a:latin typeface="+mj-lt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baseline="0" dirty="0">
                          <a:solidFill>
                            <a:srgbClr val="0000CC"/>
                          </a:solidFill>
                          <a:latin typeface="+mj-lt"/>
                          <a:ea typeface="微軟正黑體" panose="020B0604030504040204" pitchFamily="34" charset="-120"/>
                        </a:rPr>
                        <a:t>13:00-17:00</a:t>
                      </a:r>
                    </a:p>
                    <a:p>
                      <a:pPr algn="ctr"/>
                      <a:r>
                        <a:rPr lang="en-US" altLang="zh-TW" b="1" baseline="0" dirty="0">
                          <a:solidFill>
                            <a:srgbClr val="0000CC"/>
                          </a:solidFill>
                          <a:latin typeface="+mj-lt"/>
                          <a:ea typeface="微軟正黑體" panose="020B0604030504040204" pitchFamily="34" charset="-120"/>
                        </a:rPr>
                        <a:t>(4</a:t>
                      </a:r>
                      <a:r>
                        <a:rPr lang="zh-TW" altLang="en-US" b="1" baseline="0" dirty="0">
                          <a:solidFill>
                            <a:srgbClr val="0000CC"/>
                          </a:solidFill>
                          <a:latin typeface="+mj-lt"/>
                          <a:ea typeface="微軟正黑體" panose="020B0604030504040204" pitchFamily="34" charset="-120"/>
                        </a:rPr>
                        <a:t>小時</a:t>
                      </a:r>
                      <a:r>
                        <a:rPr lang="en-US" altLang="zh-TW" b="1" baseline="0" dirty="0">
                          <a:solidFill>
                            <a:srgbClr val="0000CC"/>
                          </a:solidFill>
                          <a:latin typeface="+mj-lt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b="1" baseline="0" dirty="0">
                        <a:solidFill>
                          <a:srgbClr val="0000CC"/>
                        </a:solidFill>
                        <a:latin typeface="+mj-lt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baseline="0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微軟正黑體" panose="020B0604030504040204" pitchFamily="34" charset="-120"/>
                        </a:rPr>
                        <a:t>荷重在一公噸以上之堆高機操作人員在職教育訓練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baseline="0" dirty="0">
                          <a:solidFill>
                            <a:srgbClr val="0000CC"/>
                          </a:solidFill>
                          <a:latin typeface="Trebuchet MS" panose="020B0603020202020204" pitchFamily="34" charset="0"/>
                          <a:ea typeface="微軟正黑體" panose="020B0604030504040204" pitchFamily="34" charset="-120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點我報名</a:t>
                      </a:r>
                      <a:endParaRPr lang="zh-TW" altLang="en-US" b="1" baseline="0" dirty="0">
                        <a:solidFill>
                          <a:srgbClr val="0000CC"/>
                        </a:solidFill>
                        <a:latin typeface="Trebuchet MS" panose="020B0603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baseline="0" dirty="0">
                        <a:solidFill>
                          <a:srgbClr val="0000CC"/>
                        </a:solidFill>
                        <a:latin typeface="Trebuchet MS" panose="020B0603020202020204" pitchFamily="34" charset="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188941"/>
                  </a:ext>
                </a:extLst>
              </a:tr>
            </a:tbl>
          </a:graphicData>
        </a:graphic>
      </p:graphicFrame>
      <p:sp>
        <p:nvSpPr>
          <p:cNvPr id="2" name="爆炸: 八角 1">
            <a:extLst>
              <a:ext uri="{FF2B5EF4-FFF2-40B4-BE49-F238E27FC236}">
                <a16:creationId xmlns:a16="http://schemas.microsoft.com/office/drawing/2014/main" id="{FCED7494-1A56-B4E1-0F2C-0A559330D0B2}"/>
              </a:ext>
            </a:extLst>
          </p:cNvPr>
          <p:cNvSpPr/>
          <p:nvPr/>
        </p:nvSpPr>
        <p:spPr>
          <a:xfrm rot="371465">
            <a:off x="9476098" y="713736"/>
            <a:ext cx="2583722" cy="1145528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免費課程</a:t>
            </a:r>
          </a:p>
        </p:txBody>
      </p:sp>
      <p:pic>
        <p:nvPicPr>
          <p:cNvPr id="5" name="圖形 4" descr="游標 以實心填滿">
            <a:extLst>
              <a:ext uri="{FF2B5EF4-FFF2-40B4-BE49-F238E27FC236}">
                <a16:creationId xmlns:a16="http://schemas.microsoft.com/office/drawing/2014/main" id="{20082E7F-56D1-0735-9080-C931D0F6A6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421862" y="4675635"/>
            <a:ext cx="376269" cy="376269"/>
          </a:xfrm>
          <a:prstGeom prst="rect">
            <a:avLst/>
          </a:prstGeom>
        </p:spPr>
      </p:pic>
      <p:sp>
        <p:nvSpPr>
          <p:cNvPr id="12" name="副標題 2">
            <a:extLst>
              <a:ext uri="{FF2B5EF4-FFF2-40B4-BE49-F238E27FC236}">
                <a16:creationId xmlns:a16="http://schemas.microsoft.com/office/drawing/2014/main" id="{24051354-88E1-C3AD-5DB8-ED70FF3918AF}"/>
              </a:ext>
            </a:extLst>
          </p:cNvPr>
          <p:cNvSpPr txBox="1">
            <a:spLocks/>
          </p:cNvSpPr>
          <p:nvPr/>
        </p:nvSpPr>
        <p:spPr>
          <a:xfrm>
            <a:off x="5278364" y="5261142"/>
            <a:ext cx="676596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如遇天災或不可抗力之因素導致無法開課，本會將另行安排日期並重新公告與通知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副標題 2">
            <a:extLst>
              <a:ext uri="{FF2B5EF4-FFF2-40B4-BE49-F238E27FC236}">
                <a16:creationId xmlns:a16="http://schemas.microsoft.com/office/drawing/2014/main" id="{43365647-E4DD-147A-5476-248128B45ADA}"/>
              </a:ext>
            </a:extLst>
          </p:cNvPr>
          <p:cNvSpPr txBox="1">
            <a:spLocks/>
          </p:cNvSpPr>
          <p:nvPr/>
        </p:nvSpPr>
        <p:spPr>
          <a:xfrm>
            <a:off x="29668" y="5513449"/>
            <a:ext cx="12162332" cy="86020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上課地點：台中市龍井區中社五街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聯絡電話：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(04)26336999#101</a:t>
            </a:r>
          </a:p>
          <a:p>
            <a:pPr marL="0" indent="0" defTabSz="893763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承辦人：卓小姐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             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聯絡信箱：</a:t>
            </a:r>
            <a:r>
              <a:rPr lang="en-US" altLang="zh-TW" sz="2000" b="1" i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a553407@mail.isha.org.tw</a:t>
            </a:r>
          </a:p>
        </p:txBody>
      </p:sp>
      <p:pic>
        <p:nvPicPr>
          <p:cNvPr id="10" name="圖形 9" descr="有圖釘的地圖 以實心填滿">
            <a:extLst>
              <a:ext uri="{FF2B5EF4-FFF2-40B4-BE49-F238E27FC236}">
                <a16:creationId xmlns:a16="http://schemas.microsoft.com/office/drawing/2014/main" id="{50E48DC6-892E-586B-ABA9-AA69BE913FD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24925" y="5553072"/>
            <a:ext cx="360000" cy="360000"/>
          </a:xfrm>
          <a:prstGeom prst="rect">
            <a:avLst/>
          </a:prstGeom>
        </p:spPr>
      </p:pic>
      <p:pic>
        <p:nvPicPr>
          <p:cNvPr id="13" name="圖形 12" descr="電話 以實心填滿">
            <a:extLst>
              <a:ext uri="{FF2B5EF4-FFF2-40B4-BE49-F238E27FC236}">
                <a16:creationId xmlns:a16="http://schemas.microsoft.com/office/drawing/2014/main" id="{AFBD7FB7-1100-1862-4ED9-C9C6493BBD2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364160" y="5584027"/>
            <a:ext cx="360000" cy="360000"/>
          </a:xfrm>
          <a:prstGeom prst="rect">
            <a:avLst/>
          </a:prstGeom>
        </p:spPr>
      </p:pic>
      <p:pic>
        <p:nvPicPr>
          <p:cNvPr id="18" name="圖形 17" descr="客服中心 以實心填滿">
            <a:extLst>
              <a:ext uri="{FF2B5EF4-FFF2-40B4-BE49-F238E27FC236}">
                <a16:creationId xmlns:a16="http://schemas.microsoft.com/office/drawing/2014/main" id="{E96876B9-FC39-8A4A-060F-5E0EBE3F563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24925" y="5925958"/>
            <a:ext cx="360000" cy="360000"/>
          </a:xfrm>
          <a:prstGeom prst="rect">
            <a:avLst/>
          </a:prstGeom>
        </p:spPr>
      </p:pic>
      <p:pic>
        <p:nvPicPr>
          <p:cNvPr id="19" name="圖形 18" descr="信箱 以實心填滿">
            <a:extLst>
              <a:ext uri="{FF2B5EF4-FFF2-40B4-BE49-F238E27FC236}">
                <a16:creationId xmlns:a16="http://schemas.microsoft.com/office/drawing/2014/main" id="{314E617A-4326-80D2-FDD3-32F843F3085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364160" y="5943552"/>
            <a:ext cx="360000" cy="360000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F25A45D4-38B7-6578-6EDE-E907577645C3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477" y="4412587"/>
            <a:ext cx="923640" cy="923640"/>
          </a:xfrm>
          <a:prstGeom prst="rect">
            <a:avLst/>
          </a:prstGeom>
        </p:spPr>
      </p:pic>
      <p:sp>
        <p:nvSpPr>
          <p:cNvPr id="20" name="副標題 2">
            <a:extLst>
              <a:ext uri="{FF2B5EF4-FFF2-40B4-BE49-F238E27FC236}">
                <a16:creationId xmlns:a16="http://schemas.microsoft.com/office/drawing/2014/main" id="{17C620A7-B33B-325D-DE3C-221E53B8CC48}"/>
              </a:ext>
            </a:extLst>
          </p:cNvPr>
          <p:cNvSpPr txBox="1">
            <a:spLocks/>
          </p:cNvSpPr>
          <p:nvPr/>
        </p:nvSpPr>
        <p:spPr>
          <a:xfrm>
            <a:off x="9520434" y="1778811"/>
            <a:ext cx="252389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名額有限 額滿為止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4026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8EC2BF-6BC5-7387-08BE-0852C8B0DB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625E3A3F-2218-BF13-0D6E-9B25258E55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52"/>
          <a:stretch/>
        </p:blipFill>
        <p:spPr bwMode="auto">
          <a:xfrm>
            <a:off x="1510579" y="6430665"/>
            <a:ext cx="476302" cy="432000"/>
          </a:xfrm>
          <a:prstGeom prst="rect">
            <a:avLst/>
          </a:prstGeom>
          <a:noFill/>
        </p:spPr>
      </p:pic>
      <p:pic>
        <p:nvPicPr>
          <p:cNvPr id="16" name="Picture 8" descr="C:\Users\cwj\Desktop\協會logo2.jpg.tif">
            <a:extLst>
              <a:ext uri="{FF2B5EF4-FFF2-40B4-BE49-F238E27FC236}">
                <a16:creationId xmlns:a16="http://schemas.microsoft.com/office/drawing/2014/main" id="{BC818FD3-5103-EACA-4F27-064BC8F84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11" y1="42574" x2="30033" y2="10891"/>
                        <a14:foregroundMark x1="5941" y1="42574" x2="18812" y2="16172"/>
                        <a14:foregroundMark x1="49835" y1="7921" x2="64026" y2="7261"/>
                        <a14:foregroundMark x1="41584" y1="7921" x2="50495" y2="12541"/>
                        <a14:foregroundMark x1="43564" y1="8581" x2="52145" y2="4290"/>
                        <a14:foregroundMark x1="33003" y1="32013" x2="65017" y2="61716"/>
                        <a14:foregroundMark x1="69307" y1="35314" x2="69307" y2="35314"/>
                        <a14:foregroundMark x1="62706" y1="41914" x2="66337" y2="61716"/>
                        <a14:foregroundMark x1="70297" y1="41914" x2="58086" y2="43564"/>
                        <a14:foregroundMark x1="67987" y1="35314" x2="56436" y2="38284"/>
                        <a14:foregroundMark x1="62706" y1="35974" x2="63366" y2="28383"/>
                        <a14:foregroundMark x1="36304" y1="39604" x2="36304" y2="39604"/>
                        <a14:foregroundMark x1="39274" y1="27723" x2="36304" y2="38284"/>
                        <a14:foregroundMark x1="33993" y1="41254" x2="24092" y2="41914"/>
                        <a14:foregroundMark x1="23432" y1="44224" x2="32343" y2="47855"/>
                        <a14:foregroundMark x1="32343" y1="44224" x2="44554" y2="47195"/>
                        <a14:foregroundMark x1="36304" y1="54125" x2="33993" y2="63036"/>
                        <a14:foregroundMark x1="35314" y1="65347" x2="42244" y2="62376"/>
                        <a14:foregroundMark x1="55776" y1="63036" x2="66997" y2="57756"/>
                        <a14:foregroundMark x1="54125" y1="26733" x2="54125" y2="26733"/>
                        <a14:foregroundMark x1="50495" y1="26733" x2="51155" y2="19142"/>
                        <a14:foregroundMark x1="47525" y1="25413" x2="48845" y2="30693"/>
                        <a14:foregroundMark x1="28713" y1="86469" x2="48845" y2="90429"/>
                        <a14:foregroundMark x1="46865" y1="90429" x2="54125" y2="92739"/>
                        <a14:foregroundMark x1="57426" y1="95710" x2="57426" y2="95710"/>
                        <a14:foregroundMark x1="70297" y1="91749" x2="70297" y2="91749"/>
                        <a14:foregroundMark x1="88449" y1="77558" x2="88449" y2="77558"/>
                        <a14:foregroundMark x1="86799" y1="33663" x2="86799" y2="33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85" y="6396885"/>
            <a:ext cx="432547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副標題 2">
            <a:extLst>
              <a:ext uri="{FF2B5EF4-FFF2-40B4-BE49-F238E27FC236}">
                <a16:creationId xmlns:a16="http://schemas.microsoft.com/office/drawing/2014/main" id="{C76320F2-D754-9D0A-CEEB-760D3CCB1277}"/>
              </a:ext>
            </a:extLst>
          </p:cNvPr>
          <p:cNvSpPr txBox="1">
            <a:spLocks/>
          </p:cNvSpPr>
          <p:nvPr/>
        </p:nvSpPr>
        <p:spPr>
          <a:xfrm>
            <a:off x="7855192" y="645029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社團法人中華民國工業安全衛生協會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915E884-0412-6413-563E-9B782CB667AD}"/>
              </a:ext>
            </a:extLst>
          </p:cNvPr>
          <p:cNvSpPr txBox="1">
            <a:spLocks/>
          </p:cNvSpPr>
          <p:nvPr/>
        </p:nvSpPr>
        <p:spPr>
          <a:xfrm>
            <a:off x="213360" y="645029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主辦單位：</a:t>
            </a:r>
          </a:p>
        </p:txBody>
      </p:sp>
      <p:sp>
        <p:nvSpPr>
          <p:cNvPr id="11" name="副標題 2">
            <a:extLst>
              <a:ext uri="{FF2B5EF4-FFF2-40B4-BE49-F238E27FC236}">
                <a16:creationId xmlns:a16="http://schemas.microsoft.com/office/drawing/2014/main" id="{B872A61D-FAD6-36E3-CC8D-5DC0E5819731}"/>
              </a:ext>
            </a:extLst>
          </p:cNvPr>
          <p:cNvSpPr txBox="1">
            <a:spLocks/>
          </p:cNvSpPr>
          <p:nvPr/>
        </p:nvSpPr>
        <p:spPr>
          <a:xfrm>
            <a:off x="6025730" y="645029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執行單位：</a:t>
            </a:r>
          </a:p>
        </p:txBody>
      </p:sp>
      <p:sp>
        <p:nvSpPr>
          <p:cNvPr id="14" name="副標題 2">
            <a:extLst>
              <a:ext uri="{FF2B5EF4-FFF2-40B4-BE49-F238E27FC236}">
                <a16:creationId xmlns:a16="http://schemas.microsoft.com/office/drawing/2014/main" id="{3D760F38-7E2E-4C41-DDBA-F866958605DC}"/>
              </a:ext>
            </a:extLst>
          </p:cNvPr>
          <p:cNvSpPr txBox="1">
            <a:spLocks/>
          </p:cNvSpPr>
          <p:nvPr/>
        </p:nvSpPr>
        <p:spPr>
          <a:xfrm>
            <a:off x="320634" y="1249680"/>
            <a:ext cx="11550732" cy="273946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●課程名稱：機械設備源頭相關法令宣導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含安全評估相關規定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●主題內容：各類機械設備本質安全與源頭管理法令之介紹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●目的：強化產業落實機械設備源頭風險控管，提升職場整體安全水準，降低職災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●產業別：一般行業、營造業等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●對象：事業單位管理人員、採購相關人員、維護保養人員、現場作業人員、進口商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及製造商等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優先招生對象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；如具公務人員身份者可登錄終生學習時數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副標題 2">
            <a:extLst>
              <a:ext uri="{FF2B5EF4-FFF2-40B4-BE49-F238E27FC236}">
                <a16:creationId xmlns:a16="http://schemas.microsoft.com/office/drawing/2014/main" id="{5BA982C9-7526-8481-3F26-9B3388C35182}"/>
              </a:ext>
            </a:extLst>
          </p:cNvPr>
          <p:cNvSpPr txBox="1">
            <a:spLocks/>
          </p:cNvSpPr>
          <p:nvPr/>
        </p:nvSpPr>
        <p:spPr>
          <a:xfrm>
            <a:off x="859971" y="399087"/>
            <a:ext cx="10256462" cy="6909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年機械設備源頭管理法令制度之宣導活動</a:t>
            </a:r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中壢職訓中心</a:t>
            </a:r>
            <a:r>
              <a:rPr lang="en-US" altLang="zh-TW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 descr="一張含有 運輸, 挖土機, 建造裝備, 車輛 的圖片&#10;&#10;AI 產生的內容可能不正確。">
            <a:extLst>
              <a:ext uri="{FF2B5EF4-FFF2-40B4-BE49-F238E27FC236}">
                <a16:creationId xmlns:a16="http://schemas.microsoft.com/office/drawing/2014/main" id="{89518CA7-1166-16F0-12E1-320A0E9F9DB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61" b="89844" l="4395" r="92383">
                        <a14:foregroundMark x1="8789" y1="80176" x2="8789" y2="80176"/>
                        <a14:foregroundMark x1="7813" y1="87402" x2="7813" y2="87402"/>
                        <a14:foregroundMark x1="4492" y1="86816" x2="4492" y2="86816"/>
                        <a14:foregroundMark x1="91211" y1="76758" x2="91211" y2="76758"/>
                        <a14:foregroundMark x1="92383" y1="59961" x2="92383" y2="59961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941" y="2469727"/>
            <a:ext cx="1510353" cy="1510353"/>
          </a:xfrm>
          <a:prstGeom prst="rect">
            <a:avLst/>
          </a:prstGeom>
        </p:spPr>
      </p:pic>
      <p:pic>
        <p:nvPicPr>
          <p:cNvPr id="8" name="圖片 7" descr="一張含有 運輸, 車輛, 牽引機, 陸上交通工具 的圖片&#10;&#10;AI 產生的內容可能不正確。">
            <a:extLst>
              <a:ext uri="{FF2B5EF4-FFF2-40B4-BE49-F238E27FC236}">
                <a16:creationId xmlns:a16="http://schemas.microsoft.com/office/drawing/2014/main" id="{A3C4D86D-8D61-4150-429B-E84529341EF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61" b="89941" l="6152" r="89941">
                        <a14:foregroundMark x1="10254" y1="68262" x2="6690" y2="75814"/>
                        <a14:backgroundMark x1="19824" y1="44141" x2="19824" y2="44141"/>
                        <a14:backgroundMark x1="19824" y1="44629" x2="35938" y2="27344"/>
                        <a14:backgroundMark x1="35938" y1="27344" x2="47168" y2="24609"/>
                        <a14:backgroundMark x1="47168" y1="24609" x2="65820" y2="25684"/>
                        <a14:backgroundMark x1="65820" y1="25684" x2="70605" y2="30762"/>
                        <a14:backgroundMark x1="70605" y1="30762" x2="74902" y2="40137"/>
                        <a14:backgroundMark x1="74902" y1="40137" x2="81543" y2="45703"/>
                        <a14:backgroundMark x1="81543" y1="45703" x2="82227" y2="57520"/>
                        <a14:backgroundMark x1="82227" y1="57520" x2="78906" y2="70996"/>
                        <a14:backgroundMark x1="38770" y1="44043" x2="38281" y2="43066"/>
                        <a14:backgroundMark x1="65820" y1="38086" x2="65527" y2="42676"/>
                        <a14:backgroundMark x1="32227" y1="51074" x2="32227" y2="51074"/>
                        <a14:backgroundMark x1="18164" y1="86621" x2="92480" y2="68262"/>
                        <a14:backgroundMark x1="9724" y1="78802" x2="28027" y2="84277"/>
                        <a14:backgroundMark x1="28027" y1="84277" x2="36230" y2="81934"/>
                        <a14:backgroundMark x1="36230" y1="81934" x2="37012" y2="81445"/>
                        <a14:backgroundMark x1="3613" y1="76758" x2="9863" y2="79102"/>
                        <a14:backgroundMark x1="12988" y1="51563" x2="30078" y2="42969"/>
                        <a14:backgroundMark x1="30078" y1="42969" x2="37402" y2="32715"/>
                        <a14:backgroundMark x1="37402" y1="32715" x2="44629" y2="29297"/>
                        <a14:backgroundMark x1="44629" y1="29297" x2="56445" y2="29004"/>
                        <a14:backgroundMark x1="56445" y1="29004" x2="66113" y2="29102"/>
                        <a14:backgroundMark x1="66113" y1="29102" x2="74219" y2="35840"/>
                        <a14:backgroundMark x1="74219" y1="35840" x2="84473" y2="50977"/>
                        <a14:backgroundMark x1="84473" y1="50977" x2="91211" y2="35254"/>
                        <a14:backgroundMark x1="91211" y1="35254" x2="77246" y2="16797"/>
                        <a14:backgroundMark x1="77246" y1="16797" x2="33398" y2="12695"/>
                        <a14:backgroundMark x1="33398" y1="12695" x2="17871" y2="20801"/>
                        <a14:backgroundMark x1="17871" y1="20801" x2="9277" y2="34277"/>
                        <a14:backgroundMark x1="9277" y1="34277" x2="7520" y2="45605"/>
                        <a14:backgroundMark x1="7520" y1="45605" x2="11914" y2="51074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17247" y="-26339"/>
            <a:ext cx="1727826" cy="1727826"/>
          </a:xfrm>
          <a:prstGeom prst="rect">
            <a:avLst/>
          </a:prstGeom>
        </p:spPr>
      </p:pic>
      <p:sp>
        <p:nvSpPr>
          <p:cNvPr id="27" name="副標題 2">
            <a:extLst>
              <a:ext uri="{FF2B5EF4-FFF2-40B4-BE49-F238E27FC236}">
                <a16:creationId xmlns:a16="http://schemas.microsoft.com/office/drawing/2014/main" id="{4F3590E6-1A18-DFE1-3601-CF73400F25CD}"/>
              </a:ext>
            </a:extLst>
          </p:cNvPr>
          <p:cNvSpPr txBox="1">
            <a:spLocks/>
          </p:cNvSpPr>
          <p:nvPr/>
        </p:nvSpPr>
        <p:spPr>
          <a:xfrm>
            <a:off x="1942885" y="645029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財團法人職業災害預防及重建中心</a:t>
            </a:r>
          </a:p>
        </p:txBody>
      </p:sp>
      <p:graphicFrame>
        <p:nvGraphicFramePr>
          <p:cNvPr id="32" name="表格 31">
            <a:extLst>
              <a:ext uri="{FF2B5EF4-FFF2-40B4-BE49-F238E27FC236}">
                <a16:creationId xmlns:a16="http://schemas.microsoft.com/office/drawing/2014/main" id="{35A6B698-773A-3D77-BAF7-4FAEC1AB7C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4290631"/>
              </p:ext>
            </p:extLst>
          </p:nvPr>
        </p:nvGraphicFramePr>
        <p:xfrm>
          <a:off x="320634" y="3881119"/>
          <a:ext cx="11550732" cy="1544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8199">
                  <a:extLst>
                    <a:ext uri="{9D8B030D-6E8A-4147-A177-3AD203B41FA5}">
                      <a16:colId xmlns:a16="http://schemas.microsoft.com/office/drawing/2014/main" val="1232056173"/>
                    </a:ext>
                  </a:extLst>
                </a:gridCol>
                <a:gridCol w="1618772">
                  <a:extLst>
                    <a:ext uri="{9D8B030D-6E8A-4147-A177-3AD203B41FA5}">
                      <a16:colId xmlns:a16="http://schemas.microsoft.com/office/drawing/2014/main" val="3177158767"/>
                    </a:ext>
                  </a:extLst>
                </a:gridCol>
                <a:gridCol w="5162219">
                  <a:extLst>
                    <a:ext uri="{9D8B030D-6E8A-4147-A177-3AD203B41FA5}">
                      <a16:colId xmlns:a16="http://schemas.microsoft.com/office/drawing/2014/main" val="992260215"/>
                    </a:ext>
                  </a:extLst>
                </a:gridCol>
                <a:gridCol w="1850771">
                  <a:extLst>
                    <a:ext uri="{9D8B030D-6E8A-4147-A177-3AD203B41FA5}">
                      <a16:colId xmlns:a16="http://schemas.microsoft.com/office/drawing/2014/main" val="3303974975"/>
                    </a:ext>
                  </a:extLst>
                </a:gridCol>
                <a:gridCol w="1850771">
                  <a:extLst>
                    <a:ext uri="{9D8B030D-6E8A-4147-A177-3AD203B41FA5}">
                      <a16:colId xmlns:a16="http://schemas.microsoft.com/office/drawing/2014/main" val="1650781662"/>
                    </a:ext>
                  </a:extLst>
                </a:gridCol>
              </a:tblGrid>
              <a:tr h="622250">
                <a:tc>
                  <a:txBody>
                    <a:bodyPr/>
                    <a:lstStyle/>
                    <a:p>
                      <a:pPr algn="ctr"/>
                      <a:r>
                        <a:rPr lang="zh-TW" altLang="en-US" baseline="0" dirty="0"/>
                        <a:t>日期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aseline="0" dirty="0"/>
                        <a:t>時間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aseline="0" dirty="0"/>
                        <a:t>可免費取得一般安全衛生教育訓練證書</a:t>
                      </a:r>
                      <a:endParaRPr lang="zh-TW" altLang="en-US" sz="1200" baseline="0" dirty="0"/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報名網址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報名</a:t>
                      </a:r>
                      <a:r>
                        <a:rPr lang="en-US" altLang="zh-TW" dirty="0"/>
                        <a:t>QR Code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016857"/>
                  </a:ext>
                </a:extLst>
              </a:tr>
              <a:tr h="92238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kern="1200" baseline="0" dirty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7/7</a:t>
                      </a:r>
                    </a:p>
                    <a:p>
                      <a:pPr algn="ctr"/>
                      <a:r>
                        <a:rPr lang="en-US" altLang="zh-TW" sz="1800" b="1" kern="1200" baseline="0" dirty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en-US" sz="1800" b="1" kern="1200" baseline="0" dirty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一</a:t>
                      </a:r>
                      <a:r>
                        <a:rPr lang="en-US" altLang="zh-TW" sz="1800" b="1" kern="1200" baseline="0" dirty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TW" altLang="en-US" sz="1800" b="1" kern="1200" baseline="0" dirty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kern="1200" baseline="0" dirty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09:00-16:00</a:t>
                      </a:r>
                    </a:p>
                    <a:p>
                      <a:pPr algn="ctr"/>
                      <a:r>
                        <a:rPr lang="en-US" altLang="zh-TW" sz="1800" b="1" kern="1200" baseline="0" dirty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(6</a:t>
                      </a:r>
                      <a:r>
                        <a:rPr lang="zh-TW" altLang="en-US" sz="1800" b="1" kern="1200" baseline="0" dirty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小時</a:t>
                      </a:r>
                      <a:r>
                        <a:rPr lang="en-US" altLang="zh-TW" sz="1800" b="1" kern="1200" baseline="0" dirty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TW" altLang="en-US" sz="1800" b="1" kern="1200" baseline="0" dirty="0">
                        <a:solidFill>
                          <a:srgbClr val="00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baseline="0" dirty="0">
                          <a:solidFill>
                            <a:srgbClr val="0000CC"/>
                          </a:solidFill>
                        </a:rPr>
                        <a:t>一般安全衛生教育訓練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baseline="0" dirty="0">
                          <a:solidFill>
                            <a:srgbClr val="0000CC"/>
                          </a:solidFill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點我報名</a:t>
                      </a:r>
                      <a:endParaRPr lang="zh-TW" altLang="en-US" b="1" baseline="0" dirty="0">
                        <a:solidFill>
                          <a:srgbClr val="0000CC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baseline="0" dirty="0">
                        <a:solidFill>
                          <a:srgbClr val="0000CC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188941"/>
                  </a:ext>
                </a:extLst>
              </a:tr>
            </a:tbl>
          </a:graphicData>
        </a:graphic>
      </p:graphicFrame>
      <p:sp>
        <p:nvSpPr>
          <p:cNvPr id="2" name="爆炸: 八角 1">
            <a:extLst>
              <a:ext uri="{FF2B5EF4-FFF2-40B4-BE49-F238E27FC236}">
                <a16:creationId xmlns:a16="http://schemas.microsoft.com/office/drawing/2014/main" id="{FCED7494-1A56-B4E1-0F2C-0A559330D0B2}"/>
              </a:ext>
            </a:extLst>
          </p:cNvPr>
          <p:cNvSpPr/>
          <p:nvPr/>
        </p:nvSpPr>
        <p:spPr>
          <a:xfrm rot="255695">
            <a:off x="9517973" y="666086"/>
            <a:ext cx="2583722" cy="1145528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免費課程</a:t>
            </a:r>
          </a:p>
        </p:txBody>
      </p:sp>
      <p:pic>
        <p:nvPicPr>
          <p:cNvPr id="5" name="圖形 4" descr="游標 以實心填滿">
            <a:extLst>
              <a:ext uri="{FF2B5EF4-FFF2-40B4-BE49-F238E27FC236}">
                <a16:creationId xmlns:a16="http://schemas.microsoft.com/office/drawing/2014/main" id="{20082E7F-56D1-0735-9080-C931D0F6A6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590158" y="4774309"/>
            <a:ext cx="376269" cy="376269"/>
          </a:xfrm>
          <a:prstGeom prst="rect">
            <a:avLst/>
          </a:prstGeom>
        </p:spPr>
      </p:pic>
      <p:sp>
        <p:nvSpPr>
          <p:cNvPr id="12" name="副標題 2">
            <a:extLst>
              <a:ext uri="{FF2B5EF4-FFF2-40B4-BE49-F238E27FC236}">
                <a16:creationId xmlns:a16="http://schemas.microsoft.com/office/drawing/2014/main" id="{24051354-88E1-C3AD-5DB8-ED70FF3918AF}"/>
              </a:ext>
            </a:extLst>
          </p:cNvPr>
          <p:cNvSpPr txBox="1">
            <a:spLocks/>
          </p:cNvSpPr>
          <p:nvPr/>
        </p:nvSpPr>
        <p:spPr>
          <a:xfrm>
            <a:off x="6096000" y="5342394"/>
            <a:ext cx="676596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如遇天災或不可抗力之因素導致無法開課，本會將另行安排日期並重新公告與通知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副標題 2">
            <a:extLst>
              <a:ext uri="{FF2B5EF4-FFF2-40B4-BE49-F238E27FC236}">
                <a16:creationId xmlns:a16="http://schemas.microsoft.com/office/drawing/2014/main" id="{F00FEF18-34BE-A089-F2E4-EAD006091C51}"/>
              </a:ext>
            </a:extLst>
          </p:cNvPr>
          <p:cNvSpPr txBox="1">
            <a:spLocks/>
          </p:cNvSpPr>
          <p:nvPr/>
        </p:nvSpPr>
        <p:spPr>
          <a:xfrm>
            <a:off x="63231" y="5559628"/>
            <a:ext cx="12162332" cy="86020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上課地點：中壢區中央東路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88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樓之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1.3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聯絡電話：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(03)4268110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分機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110</a:t>
            </a:r>
          </a:p>
          <a:p>
            <a:pPr marL="0" indent="0" defTabSz="893763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承辦人：李小姐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             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聯絡信箱：</a:t>
            </a:r>
            <a:r>
              <a:rPr lang="en-US" altLang="zh-TW" sz="2000" b="1" i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zoelee@mail.isha.org.tw</a:t>
            </a:r>
          </a:p>
        </p:txBody>
      </p:sp>
      <p:pic>
        <p:nvPicPr>
          <p:cNvPr id="25" name="圖形 24" descr="有圖釘的地圖 以實心填滿">
            <a:extLst>
              <a:ext uri="{FF2B5EF4-FFF2-40B4-BE49-F238E27FC236}">
                <a16:creationId xmlns:a16="http://schemas.microsoft.com/office/drawing/2014/main" id="{A8AC6DCC-C202-4DDB-62C5-533CC25AB6D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24925" y="5599252"/>
            <a:ext cx="360000" cy="360000"/>
          </a:xfrm>
          <a:prstGeom prst="rect">
            <a:avLst/>
          </a:prstGeom>
        </p:spPr>
      </p:pic>
      <p:pic>
        <p:nvPicPr>
          <p:cNvPr id="28" name="圖形 27" descr="電話 以實心填滿">
            <a:extLst>
              <a:ext uri="{FF2B5EF4-FFF2-40B4-BE49-F238E27FC236}">
                <a16:creationId xmlns:a16="http://schemas.microsoft.com/office/drawing/2014/main" id="{877ABA6E-DF8C-244A-76B1-30085DF525E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364160" y="5630207"/>
            <a:ext cx="360000" cy="360000"/>
          </a:xfrm>
          <a:prstGeom prst="rect">
            <a:avLst/>
          </a:prstGeom>
        </p:spPr>
      </p:pic>
      <p:pic>
        <p:nvPicPr>
          <p:cNvPr id="29" name="圖形 28" descr="客服中心 以實心填滿">
            <a:extLst>
              <a:ext uri="{FF2B5EF4-FFF2-40B4-BE49-F238E27FC236}">
                <a16:creationId xmlns:a16="http://schemas.microsoft.com/office/drawing/2014/main" id="{C548FF47-4ED2-99B9-5A31-490F6C67D09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24925" y="5972138"/>
            <a:ext cx="360000" cy="360000"/>
          </a:xfrm>
          <a:prstGeom prst="rect">
            <a:avLst/>
          </a:prstGeom>
        </p:spPr>
      </p:pic>
      <p:pic>
        <p:nvPicPr>
          <p:cNvPr id="33" name="圖形 32" descr="信箱 以實心填滿">
            <a:extLst>
              <a:ext uri="{FF2B5EF4-FFF2-40B4-BE49-F238E27FC236}">
                <a16:creationId xmlns:a16="http://schemas.microsoft.com/office/drawing/2014/main" id="{2AB30EF8-505B-ECCD-9CD0-E47C6579DDB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364160" y="5989732"/>
            <a:ext cx="360000" cy="360000"/>
          </a:xfrm>
          <a:prstGeom prst="rect">
            <a:avLst/>
          </a:prstGeom>
        </p:spPr>
      </p:pic>
      <p:pic>
        <p:nvPicPr>
          <p:cNvPr id="10" name="圖片 9" descr="一張含有 樣式, 針線, 像素 的圖片&#10;&#10;AI 產生的內容可能不正確。">
            <a:extLst>
              <a:ext uri="{FF2B5EF4-FFF2-40B4-BE49-F238E27FC236}">
                <a16:creationId xmlns:a16="http://schemas.microsoft.com/office/drawing/2014/main" id="{9AB29C27-1D11-CBA8-22FB-9257ABBD6A3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194" y="4487756"/>
            <a:ext cx="920775" cy="920775"/>
          </a:xfrm>
          <a:prstGeom prst="rect">
            <a:avLst/>
          </a:prstGeom>
        </p:spPr>
      </p:pic>
      <p:sp>
        <p:nvSpPr>
          <p:cNvPr id="6" name="副標題 2">
            <a:extLst>
              <a:ext uri="{FF2B5EF4-FFF2-40B4-BE49-F238E27FC236}">
                <a16:creationId xmlns:a16="http://schemas.microsoft.com/office/drawing/2014/main" id="{BC62F04D-9994-C456-CD73-B1B1E1BEFB2E}"/>
              </a:ext>
            </a:extLst>
          </p:cNvPr>
          <p:cNvSpPr txBox="1">
            <a:spLocks/>
          </p:cNvSpPr>
          <p:nvPr/>
        </p:nvSpPr>
        <p:spPr>
          <a:xfrm>
            <a:off x="9590158" y="1701487"/>
            <a:ext cx="252389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名額有限 額滿為止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8747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8EC2BF-6BC5-7387-08BE-0852C8B0DB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625E3A3F-2218-BF13-0D6E-9B25258E55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52"/>
          <a:stretch/>
        </p:blipFill>
        <p:spPr bwMode="auto">
          <a:xfrm>
            <a:off x="1510579" y="6384485"/>
            <a:ext cx="532243" cy="482738"/>
          </a:xfrm>
          <a:prstGeom prst="rect">
            <a:avLst/>
          </a:prstGeom>
          <a:noFill/>
        </p:spPr>
      </p:pic>
      <p:pic>
        <p:nvPicPr>
          <p:cNvPr id="16" name="Picture 8" descr="C:\Users\cwj\Desktop\協會logo2.jpg.tif">
            <a:extLst>
              <a:ext uri="{FF2B5EF4-FFF2-40B4-BE49-F238E27FC236}">
                <a16:creationId xmlns:a16="http://schemas.microsoft.com/office/drawing/2014/main" id="{BC818FD3-5103-EACA-4F27-064BC8F84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11" y1="42574" x2="30033" y2="10891"/>
                        <a14:foregroundMark x1="5941" y1="42574" x2="18812" y2="16172"/>
                        <a14:foregroundMark x1="49835" y1="7921" x2="64026" y2="7261"/>
                        <a14:foregroundMark x1="41584" y1="7921" x2="50495" y2="12541"/>
                        <a14:foregroundMark x1="43564" y1="8581" x2="52145" y2="4290"/>
                        <a14:foregroundMark x1="33003" y1="32013" x2="65017" y2="61716"/>
                        <a14:foregroundMark x1="69307" y1="35314" x2="69307" y2="35314"/>
                        <a14:foregroundMark x1="62706" y1="41914" x2="66337" y2="61716"/>
                        <a14:foregroundMark x1="70297" y1="41914" x2="58086" y2="43564"/>
                        <a14:foregroundMark x1="67987" y1="35314" x2="56436" y2="38284"/>
                        <a14:foregroundMark x1="62706" y1="35974" x2="63366" y2="28383"/>
                        <a14:foregroundMark x1="36304" y1="39604" x2="36304" y2="39604"/>
                        <a14:foregroundMark x1="39274" y1="27723" x2="36304" y2="38284"/>
                        <a14:foregroundMark x1="33993" y1="41254" x2="24092" y2="41914"/>
                        <a14:foregroundMark x1="23432" y1="44224" x2="32343" y2="47855"/>
                        <a14:foregroundMark x1="32343" y1="44224" x2="44554" y2="47195"/>
                        <a14:foregroundMark x1="36304" y1="54125" x2="33993" y2="63036"/>
                        <a14:foregroundMark x1="35314" y1="65347" x2="42244" y2="62376"/>
                        <a14:foregroundMark x1="55776" y1="63036" x2="66997" y2="57756"/>
                        <a14:foregroundMark x1="54125" y1="26733" x2="54125" y2="26733"/>
                        <a14:foregroundMark x1="50495" y1="26733" x2="51155" y2="19142"/>
                        <a14:foregroundMark x1="47525" y1="25413" x2="48845" y2="30693"/>
                        <a14:foregroundMark x1="28713" y1="86469" x2="48845" y2="90429"/>
                        <a14:foregroundMark x1="46865" y1="90429" x2="54125" y2="92739"/>
                        <a14:foregroundMark x1="57426" y1="95710" x2="57426" y2="95710"/>
                        <a14:foregroundMark x1="70297" y1="91749" x2="70297" y2="91749"/>
                        <a14:foregroundMark x1="88449" y1="77558" x2="88449" y2="77558"/>
                        <a14:foregroundMark x1="86799" y1="33663" x2="86799" y2="33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83" y="6350705"/>
            <a:ext cx="512162" cy="51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副標題 2">
            <a:extLst>
              <a:ext uri="{FF2B5EF4-FFF2-40B4-BE49-F238E27FC236}">
                <a16:creationId xmlns:a16="http://schemas.microsoft.com/office/drawing/2014/main" id="{C76320F2-D754-9D0A-CEEB-760D3CCB1277}"/>
              </a:ext>
            </a:extLst>
          </p:cNvPr>
          <p:cNvSpPr txBox="1">
            <a:spLocks/>
          </p:cNvSpPr>
          <p:nvPr/>
        </p:nvSpPr>
        <p:spPr>
          <a:xfrm>
            <a:off x="7855192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社團法人中華民國工業安全衛生協會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915E884-0412-6413-563E-9B782CB667AD}"/>
              </a:ext>
            </a:extLst>
          </p:cNvPr>
          <p:cNvSpPr txBox="1">
            <a:spLocks/>
          </p:cNvSpPr>
          <p:nvPr/>
        </p:nvSpPr>
        <p:spPr>
          <a:xfrm>
            <a:off x="21336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主辦單位：</a:t>
            </a:r>
          </a:p>
        </p:txBody>
      </p:sp>
      <p:sp>
        <p:nvSpPr>
          <p:cNvPr id="11" name="副標題 2">
            <a:extLst>
              <a:ext uri="{FF2B5EF4-FFF2-40B4-BE49-F238E27FC236}">
                <a16:creationId xmlns:a16="http://schemas.microsoft.com/office/drawing/2014/main" id="{B872A61D-FAD6-36E3-CC8D-5DC0E5819731}"/>
              </a:ext>
            </a:extLst>
          </p:cNvPr>
          <p:cNvSpPr txBox="1">
            <a:spLocks/>
          </p:cNvSpPr>
          <p:nvPr/>
        </p:nvSpPr>
        <p:spPr>
          <a:xfrm>
            <a:off x="602573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執行單位：</a:t>
            </a:r>
          </a:p>
        </p:txBody>
      </p:sp>
      <p:sp>
        <p:nvSpPr>
          <p:cNvPr id="14" name="副標題 2">
            <a:extLst>
              <a:ext uri="{FF2B5EF4-FFF2-40B4-BE49-F238E27FC236}">
                <a16:creationId xmlns:a16="http://schemas.microsoft.com/office/drawing/2014/main" id="{3D760F38-7E2E-4C41-DDBA-F866958605DC}"/>
              </a:ext>
            </a:extLst>
          </p:cNvPr>
          <p:cNvSpPr txBox="1">
            <a:spLocks/>
          </p:cNvSpPr>
          <p:nvPr/>
        </p:nvSpPr>
        <p:spPr>
          <a:xfrm>
            <a:off x="320634" y="1249680"/>
            <a:ext cx="11550732" cy="273946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●課程名稱：機械設備源頭相關法令宣導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含安全評估相關規定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●主題內容：各類機械設備本質安全與源頭管理法令之介紹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●目的：強化產業落實機械設備源頭風險控管，提升職場整體安全水準，降低職災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●產業別：一般行業、營造業等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●對象：事業單位管理人員、採購相關人員、維護保養人員、現場作業人員、進口商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及製造商等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優先招生對象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；如具公務人員身份者可登錄終生學習時數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副標題 2">
            <a:extLst>
              <a:ext uri="{FF2B5EF4-FFF2-40B4-BE49-F238E27FC236}">
                <a16:creationId xmlns:a16="http://schemas.microsoft.com/office/drawing/2014/main" id="{5BA982C9-7526-8481-3F26-9B3388C35182}"/>
              </a:ext>
            </a:extLst>
          </p:cNvPr>
          <p:cNvSpPr txBox="1">
            <a:spLocks/>
          </p:cNvSpPr>
          <p:nvPr/>
        </p:nvSpPr>
        <p:spPr>
          <a:xfrm>
            <a:off x="859971" y="399087"/>
            <a:ext cx="10256462" cy="6909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年機械設備源頭管理法令制度之宣導活動</a:t>
            </a:r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彰化職訓中心</a:t>
            </a:r>
            <a:r>
              <a:rPr lang="en-US" altLang="zh-TW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 descr="一張含有 運輸, 挖土機, 建造裝備, 車輛 的圖片&#10;&#10;AI 產生的內容可能不正確。">
            <a:extLst>
              <a:ext uri="{FF2B5EF4-FFF2-40B4-BE49-F238E27FC236}">
                <a16:creationId xmlns:a16="http://schemas.microsoft.com/office/drawing/2014/main" id="{89518CA7-1166-16F0-12E1-320A0E9F9DB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61" b="89844" l="4395" r="92383">
                        <a14:foregroundMark x1="8789" y1="80176" x2="8789" y2="80176"/>
                        <a14:foregroundMark x1="7813" y1="87402" x2="7813" y2="87402"/>
                        <a14:foregroundMark x1="4492" y1="86816" x2="4492" y2="86816"/>
                        <a14:foregroundMark x1="91211" y1="76758" x2="91211" y2="76758"/>
                        <a14:foregroundMark x1="92383" y1="59961" x2="92383" y2="59961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941" y="2479559"/>
            <a:ext cx="1510353" cy="1510353"/>
          </a:xfrm>
          <a:prstGeom prst="rect">
            <a:avLst/>
          </a:prstGeom>
        </p:spPr>
      </p:pic>
      <p:pic>
        <p:nvPicPr>
          <p:cNvPr id="8" name="圖片 7" descr="一張含有 運輸, 車輛, 牽引機, 陸上交通工具 的圖片&#10;&#10;AI 產生的內容可能不正確。">
            <a:extLst>
              <a:ext uri="{FF2B5EF4-FFF2-40B4-BE49-F238E27FC236}">
                <a16:creationId xmlns:a16="http://schemas.microsoft.com/office/drawing/2014/main" id="{A3C4D86D-8D61-4150-429B-E84529341EF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61" b="89941" l="6152" r="89941">
                        <a14:foregroundMark x1="10254" y1="68262" x2="6690" y2="75814"/>
                        <a14:backgroundMark x1="19824" y1="44141" x2="19824" y2="44141"/>
                        <a14:backgroundMark x1="19824" y1="44629" x2="35938" y2="27344"/>
                        <a14:backgroundMark x1="35938" y1="27344" x2="47168" y2="24609"/>
                        <a14:backgroundMark x1="47168" y1="24609" x2="65820" y2="25684"/>
                        <a14:backgroundMark x1="65820" y1="25684" x2="70605" y2="30762"/>
                        <a14:backgroundMark x1="70605" y1="30762" x2="74902" y2="40137"/>
                        <a14:backgroundMark x1="74902" y1="40137" x2="81543" y2="45703"/>
                        <a14:backgroundMark x1="81543" y1="45703" x2="82227" y2="57520"/>
                        <a14:backgroundMark x1="82227" y1="57520" x2="78906" y2="70996"/>
                        <a14:backgroundMark x1="38770" y1="44043" x2="38281" y2="43066"/>
                        <a14:backgroundMark x1="65820" y1="38086" x2="65527" y2="42676"/>
                        <a14:backgroundMark x1="32227" y1="51074" x2="32227" y2="51074"/>
                        <a14:backgroundMark x1="18164" y1="86621" x2="92480" y2="68262"/>
                        <a14:backgroundMark x1="9724" y1="78802" x2="28027" y2="84277"/>
                        <a14:backgroundMark x1="28027" y1="84277" x2="36230" y2="81934"/>
                        <a14:backgroundMark x1="36230" y1="81934" x2="37012" y2="81445"/>
                        <a14:backgroundMark x1="3613" y1="76758" x2="9863" y2="79102"/>
                        <a14:backgroundMark x1="12988" y1="51563" x2="30078" y2="42969"/>
                        <a14:backgroundMark x1="30078" y1="42969" x2="37402" y2="32715"/>
                        <a14:backgroundMark x1="37402" y1="32715" x2="44629" y2="29297"/>
                        <a14:backgroundMark x1="44629" y1="29297" x2="56445" y2="29004"/>
                        <a14:backgroundMark x1="56445" y1="29004" x2="66113" y2="29102"/>
                        <a14:backgroundMark x1="66113" y1="29102" x2="74219" y2="35840"/>
                        <a14:backgroundMark x1="74219" y1="35840" x2="84473" y2="50977"/>
                        <a14:backgroundMark x1="84473" y1="50977" x2="91211" y2="35254"/>
                        <a14:backgroundMark x1="91211" y1="35254" x2="77246" y2="16797"/>
                        <a14:backgroundMark x1="77246" y1="16797" x2="33398" y2="12695"/>
                        <a14:backgroundMark x1="33398" y1="12695" x2="17871" y2="20801"/>
                        <a14:backgroundMark x1="17871" y1="20801" x2="9277" y2="34277"/>
                        <a14:backgroundMark x1="9277" y1="34277" x2="7520" y2="45605"/>
                        <a14:backgroundMark x1="7520" y1="45605" x2="11914" y2="51074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17247" y="-26339"/>
            <a:ext cx="1727826" cy="1727826"/>
          </a:xfrm>
          <a:prstGeom prst="rect">
            <a:avLst/>
          </a:prstGeom>
        </p:spPr>
      </p:pic>
      <p:sp>
        <p:nvSpPr>
          <p:cNvPr id="27" name="副標題 2">
            <a:extLst>
              <a:ext uri="{FF2B5EF4-FFF2-40B4-BE49-F238E27FC236}">
                <a16:creationId xmlns:a16="http://schemas.microsoft.com/office/drawing/2014/main" id="{4F3590E6-1A18-DFE1-3601-CF73400F25CD}"/>
              </a:ext>
            </a:extLst>
          </p:cNvPr>
          <p:cNvSpPr txBox="1">
            <a:spLocks/>
          </p:cNvSpPr>
          <p:nvPr/>
        </p:nvSpPr>
        <p:spPr>
          <a:xfrm>
            <a:off x="1942885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財團法人職業災害預防及重建中心</a:t>
            </a:r>
          </a:p>
        </p:txBody>
      </p:sp>
      <p:graphicFrame>
        <p:nvGraphicFramePr>
          <p:cNvPr id="32" name="表格 31">
            <a:extLst>
              <a:ext uri="{FF2B5EF4-FFF2-40B4-BE49-F238E27FC236}">
                <a16:creationId xmlns:a16="http://schemas.microsoft.com/office/drawing/2014/main" id="{35A6B698-773A-3D77-BAF7-4FAEC1AB7C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8169760"/>
              </p:ext>
            </p:extLst>
          </p:nvPr>
        </p:nvGraphicFramePr>
        <p:xfrm>
          <a:off x="358885" y="3845374"/>
          <a:ext cx="11474230" cy="1543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0483">
                  <a:extLst>
                    <a:ext uri="{9D8B030D-6E8A-4147-A177-3AD203B41FA5}">
                      <a16:colId xmlns:a16="http://schemas.microsoft.com/office/drawing/2014/main" val="1232056173"/>
                    </a:ext>
                  </a:extLst>
                </a:gridCol>
                <a:gridCol w="1673681">
                  <a:extLst>
                    <a:ext uri="{9D8B030D-6E8A-4147-A177-3AD203B41FA5}">
                      <a16:colId xmlns:a16="http://schemas.microsoft.com/office/drawing/2014/main" val="3177158767"/>
                    </a:ext>
                  </a:extLst>
                </a:gridCol>
                <a:gridCol w="5273040">
                  <a:extLst>
                    <a:ext uri="{9D8B030D-6E8A-4147-A177-3AD203B41FA5}">
                      <a16:colId xmlns:a16="http://schemas.microsoft.com/office/drawing/2014/main" val="992260215"/>
                    </a:ext>
                  </a:extLst>
                </a:gridCol>
                <a:gridCol w="1838513">
                  <a:extLst>
                    <a:ext uri="{9D8B030D-6E8A-4147-A177-3AD203B41FA5}">
                      <a16:colId xmlns:a16="http://schemas.microsoft.com/office/drawing/2014/main" val="3303974975"/>
                    </a:ext>
                  </a:extLst>
                </a:gridCol>
                <a:gridCol w="1838513">
                  <a:extLst>
                    <a:ext uri="{9D8B030D-6E8A-4147-A177-3AD203B41FA5}">
                      <a16:colId xmlns:a16="http://schemas.microsoft.com/office/drawing/2014/main" val="1650781662"/>
                    </a:ext>
                  </a:extLst>
                </a:gridCol>
              </a:tblGrid>
              <a:tr h="422831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日期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時間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可登入時數課程</a:t>
                      </a:r>
                      <a:endParaRPr lang="en-US" altLang="zh-TW" dirty="0"/>
                    </a:p>
                    <a:p>
                      <a:pPr algn="ctr"/>
                      <a:r>
                        <a:rPr lang="en-US" altLang="zh-TW" sz="1200" dirty="0"/>
                        <a:t>(</a:t>
                      </a:r>
                      <a:r>
                        <a:rPr lang="zh-TW" altLang="en-US" sz="1200" dirty="0"/>
                        <a:t>欲登錄在職回訓時數者，請於報名時提供原結業證書或資格證明文件</a:t>
                      </a:r>
                      <a:r>
                        <a:rPr lang="en-US" altLang="zh-TW" sz="1200" dirty="0"/>
                        <a:t>)</a:t>
                      </a:r>
                      <a:endParaRPr lang="zh-TW" altLang="en-US" sz="1200" dirty="0"/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報名網址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報名</a:t>
                      </a:r>
                      <a:r>
                        <a:rPr lang="en-US" altLang="zh-TW" dirty="0"/>
                        <a:t>QR Code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016857"/>
                  </a:ext>
                </a:extLst>
              </a:tr>
              <a:tr h="994504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7/15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(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j-lt"/>
                        </a:rPr>
                        <a:t>二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13:00-17:00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(4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j-lt"/>
                        </a:rPr>
                        <a:t>小時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rgbClr val="0000CC"/>
                          </a:solidFill>
                        </a:rPr>
                        <a:t>固定式起重機操作人員在職教育訓練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rgbClr val="0000CC"/>
                          </a:solidFill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點我報名</a:t>
                      </a:r>
                      <a:endParaRPr lang="zh-TW" altLang="en-US" b="1" dirty="0">
                        <a:solidFill>
                          <a:srgbClr val="0000CC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0000CC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188941"/>
                  </a:ext>
                </a:extLst>
              </a:tr>
            </a:tbl>
          </a:graphicData>
        </a:graphic>
      </p:graphicFrame>
      <p:sp>
        <p:nvSpPr>
          <p:cNvPr id="2" name="爆炸: 八角 1">
            <a:extLst>
              <a:ext uri="{FF2B5EF4-FFF2-40B4-BE49-F238E27FC236}">
                <a16:creationId xmlns:a16="http://schemas.microsoft.com/office/drawing/2014/main" id="{FCED7494-1A56-B4E1-0F2C-0A559330D0B2}"/>
              </a:ext>
            </a:extLst>
          </p:cNvPr>
          <p:cNvSpPr/>
          <p:nvPr/>
        </p:nvSpPr>
        <p:spPr>
          <a:xfrm rot="307613">
            <a:off x="9488242" y="699010"/>
            <a:ext cx="2583722" cy="1145528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免費課程</a:t>
            </a:r>
          </a:p>
        </p:txBody>
      </p:sp>
      <p:pic>
        <p:nvPicPr>
          <p:cNvPr id="5" name="圖形 4" descr="游標 以實心填滿">
            <a:extLst>
              <a:ext uri="{FF2B5EF4-FFF2-40B4-BE49-F238E27FC236}">
                <a16:creationId xmlns:a16="http://schemas.microsoft.com/office/drawing/2014/main" id="{20082E7F-56D1-0735-9080-C931D0F6A6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252918" y="4558630"/>
            <a:ext cx="376269" cy="376269"/>
          </a:xfrm>
          <a:prstGeom prst="rect">
            <a:avLst/>
          </a:prstGeom>
        </p:spPr>
      </p:pic>
      <p:sp>
        <p:nvSpPr>
          <p:cNvPr id="12" name="副標題 2">
            <a:extLst>
              <a:ext uri="{FF2B5EF4-FFF2-40B4-BE49-F238E27FC236}">
                <a16:creationId xmlns:a16="http://schemas.microsoft.com/office/drawing/2014/main" id="{24051354-88E1-C3AD-5DB8-ED70FF3918AF}"/>
              </a:ext>
            </a:extLst>
          </p:cNvPr>
          <p:cNvSpPr txBox="1">
            <a:spLocks/>
          </p:cNvSpPr>
          <p:nvPr/>
        </p:nvSpPr>
        <p:spPr>
          <a:xfrm>
            <a:off x="5246204" y="5264363"/>
            <a:ext cx="676596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如遇天災或不可抗力之因素導致無法開課，本會將另行安排日期並重新公告與通知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副標題 2">
            <a:extLst>
              <a:ext uri="{FF2B5EF4-FFF2-40B4-BE49-F238E27FC236}">
                <a16:creationId xmlns:a16="http://schemas.microsoft.com/office/drawing/2014/main" id="{01CD794F-9B20-8A16-F9A4-C695CDB22436}"/>
              </a:ext>
            </a:extLst>
          </p:cNvPr>
          <p:cNvSpPr txBox="1">
            <a:spLocks/>
          </p:cNvSpPr>
          <p:nvPr/>
        </p:nvSpPr>
        <p:spPr>
          <a:xfrm>
            <a:off x="29668" y="5513449"/>
            <a:ext cx="12162332" cy="86020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上課地點：彰化市中華西路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371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                 聯絡電話：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(04) 7632257</a:t>
            </a:r>
          </a:p>
          <a:p>
            <a:pPr marL="0" indent="0" defTabSz="893763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承辦人：蔡先生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            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聯絡信箱：</a:t>
            </a:r>
            <a:r>
              <a:rPr lang="en-US" altLang="zh-TW" sz="2000" b="1" i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7632257@mail.isha.org.tw</a:t>
            </a:r>
          </a:p>
        </p:txBody>
      </p:sp>
      <p:pic>
        <p:nvPicPr>
          <p:cNvPr id="10" name="圖形 9" descr="有圖釘的地圖 以實心填滿">
            <a:extLst>
              <a:ext uri="{FF2B5EF4-FFF2-40B4-BE49-F238E27FC236}">
                <a16:creationId xmlns:a16="http://schemas.microsoft.com/office/drawing/2014/main" id="{DE676880-B25A-F454-9C62-4DC39A91BAD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24925" y="5553072"/>
            <a:ext cx="360000" cy="360000"/>
          </a:xfrm>
          <a:prstGeom prst="rect">
            <a:avLst/>
          </a:prstGeom>
        </p:spPr>
      </p:pic>
      <p:pic>
        <p:nvPicPr>
          <p:cNvPr id="13" name="圖形 12" descr="電話 以實心填滿">
            <a:extLst>
              <a:ext uri="{FF2B5EF4-FFF2-40B4-BE49-F238E27FC236}">
                <a16:creationId xmlns:a16="http://schemas.microsoft.com/office/drawing/2014/main" id="{8C333B38-C717-D7CB-FE6A-B712F59B18D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364160" y="5584027"/>
            <a:ext cx="360000" cy="360000"/>
          </a:xfrm>
          <a:prstGeom prst="rect">
            <a:avLst/>
          </a:prstGeom>
        </p:spPr>
      </p:pic>
      <p:pic>
        <p:nvPicPr>
          <p:cNvPr id="18" name="圖形 17" descr="客服中心 以實心填滿">
            <a:extLst>
              <a:ext uri="{FF2B5EF4-FFF2-40B4-BE49-F238E27FC236}">
                <a16:creationId xmlns:a16="http://schemas.microsoft.com/office/drawing/2014/main" id="{BF531EF3-3404-7E5E-F027-E46582C4D3F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24925" y="5925958"/>
            <a:ext cx="360000" cy="360000"/>
          </a:xfrm>
          <a:prstGeom prst="rect">
            <a:avLst/>
          </a:prstGeom>
        </p:spPr>
      </p:pic>
      <p:pic>
        <p:nvPicPr>
          <p:cNvPr id="19" name="圖形 18" descr="信箱 以實心填滿">
            <a:extLst>
              <a:ext uri="{FF2B5EF4-FFF2-40B4-BE49-F238E27FC236}">
                <a16:creationId xmlns:a16="http://schemas.microsoft.com/office/drawing/2014/main" id="{BFA462D8-6CAC-D704-953F-2F578A29482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364160" y="5943552"/>
            <a:ext cx="360000" cy="360000"/>
          </a:xfrm>
          <a:prstGeom prst="rect">
            <a:avLst/>
          </a:prstGeom>
        </p:spPr>
      </p:pic>
      <p:pic>
        <p:nvPicPr>
          <p:cNvPr id="21" name="圖片 20" descr="一張含有 樣式, 文字, 圖形, 針線 的圖片&#10;&#10;AI 產生的內容可能不正確。">
            <a:extLst>
              <a:ext uri="{FF2B5EF4-FFF2-40B4-BE49-F238E27FC236}">
                <a16:creationId xmlns:a16="http://schemas.microsoft.com/office/drawing/2014/main" id="{A8DA30A5-C37D-5C0E-F388-52BB66C9166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461191" y="4411224"/>
            <a:ext cx="929229" cy="929229"/>
          </a:xfrm>
          <a:prstGeom prst="rect">
            <a:avLst/>
          </a:prstGeom>
        </p:spPr>
      </p:pic>
      <p:sp>
        <p:nvSpPr>
          <p:cNvPr id="20" name="副標題 2">
            <a:extLst>
              <a:ext uri="{FF2B5EF4-FFF2-40B4-BE49-F238E27FC236}">
                <a16:creationId xmlns:a16="http://schemas.microsoft.com/office/drawing/2014/main" id="{84B28965-F954-C6EA-AED6-D925B878CC9A}"/>
              </a:ext>
            </a:extLst>
          </p:cNvPr>
          <p:cNvSpPr txBox="1">
            <a:spLocks/>
          </p:cNvSpPr>
          <p:nvPr/>
        </p:nvSpPr>
        <p:spPr>
          <a:xfrm>
            <a:off x="9594083" y="1760755"/>
            <a:ext cx="252389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名額有限 額滿為止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1691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5AA2AA-1898-C902-A658-CD1DE840AB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一張含有 文字 的圖片&#10;&#10;自動產生的描述">
            <a:extLst>
              <a:ext uri="{FF2B5EF4-FFF2-40B4-BE49-F238E27FC236}">
                <a16:creationId xmlns:a16="http://schemas.microsoft.com/office/drawing/2014/main" id="{3DCDE679-F945-CDEA-B2B6-E884567639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52"/>
          <a:stretch/>
        </p:blipFill>
        <p:spPr bwMode="auto">
          <a:xfrm>
            <a:off x="1510579" y="6384485"/>
            <a:ext cx="532243" cy="482738"/>
          </a:xfrm>
          <a:prstGeom prst="rect">
            <a:avLst/>
          </a:prstGeom>
          <a:noFill/>
        </p:spPr>
      </p:pic>
      <p:pic>
        <p:nvPicPr>
          <p:cNvPr id="16" name="Picture 8" descr="C:\Users\cwj\Desktop\協會logo2.jpg.tif">
            <a:extLst>
              <a:ext uri="{FF2B5EF4-FFF2-40B4-BE49-F238E27FC236}">
                <a16:creationId xmlns:a16="http://schemas.microsoft.com/office/drawing/2014/main" id="{D0881AF3-9352-5C86-6B76-97AD5884E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911" y1="42574" x2="30033" y2="10891"/>
                        <a14:foregroundMark x1="5941" y1="42574" x2="18812" y2="16172"/>
                        <a14:foregroundMark x1="49835" y1="7921" x2="64026" y2="7261"/>
                        <a14:foregroundMark x1="41584" y1="7921" x2="50495" y2="12541"/>
                        <a14:foregroundMark x1="43564" y1="8581" x2="52145" y2="4290"/>
                        <a14:foregroundMark x1="33003" y1="32013" x2="65017" y2="61716"/>
                        <a14:foregroundMark x1="69307" y1="35314" x2="69307" y2="35314"/>
                        <a14:foregroundMark x1="62706" y1="41914" x2="66337" y2="61716"/>
                        <a14:foregroundMark x1="70297" y1="41914" x2="58086" y2="43564"/>
                        <a14:foregroundMark x1="67987" y1="35314" x2="56436" y2="38284"/>
                        <a14:foregroundMark x1="62706" y1="35974" x2="63366" y2="28383"/>
                        <a14:foregroundMark x1="36304" y1="39604" x2="36304" y2="39604"/>
                        <a14:foregroundMark x1="39274" y1="27723" x2="36304" y2="38284"/>
                        <a14:foregroundMark x1="33993" y1="41254" x2="24092" y2="41914"/>
                        <a14:foregroundMark x1="23432" y1="44224" x2="32343" y2="47855"/>
                        <a14:foregroundMark x1="32343" y1="44224" x2="44554" y2="47195"/>
                        <a14:foregroundMark x1="36304" y1="54125" x2="33993" y2="63036"/>
                        <a14:foregroundMark x1="35314" y1="65347" x2="42244" y2="62376"/>
                        <a14:foregroundMark x1="55776" y1="63036" x2="66997" y2="57756"/>
                        <a14:foregroundMark x1="54125" y1="26733" x2="54125" y2="26733"/>
                        <a14:foregroundMark x1="50495" y1="26733" x2="51155" y2="19142"/>
                        <a14:foregroundMark x1="47525" y1="25413" x2="48845" y2="30693"/>
                        <a14:foregroundMark x1="28713" y1="86469" x2="48845" y2="90429"/>
                        <a14:foregroundMark x1="46865" y1="90429" x2="54125" y2="92739"/>
                        <a14:foregroundMark x1="57426" y1="95710" x2="57426" y2="95710"/>
                        <a14:foregroundMark x1="70297" y1="91749" x2="70297" y2="91749"/>
                        <a14:foregroundMark x1="88449" y1="77558" x2="88449" y2="77558"/>
                        <a14:foregroundMark x1="86799" y1="33663" x2="86799" y2="33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83" y="6350705"/>
            <a:ext cx="512162" cy="51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副標題 2">
            <a:extLst>
              <a:ext uri="{FF2B5EF4-FFF2-40B4-BE49-F238E27FC236}">
                <a16:creationId xmlns:a16="http://schemas.microsoft.com/office/drawing/2014/main" id="{92AAF40B-958B-D180-8BF9-06FE337EC347}"/>
              </a:ext>
            </a:extLst>
          </p:cNvPr>
          <p:cNvSpPr txBox="1">
            <a:spLocks/>
          </p:cNvSpPr>
          <p:nvPr/>
        </p:nvSpPr>
        <p:spPr>
          <a:xfrm>
            <a:off x="7855192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社團法人中華民國工業安全衛生協會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4DA7E56-576E-0BEE-4D36-B2F67375B26B}"/>
              </a:ext>
            </a:extLst>
          </p:cNvPr>
          <p:cNvSpPr txBox="1">
            <a:spLocks/>
          </p:cNvSpPr>
          <p:nvPr/>
        </p:nvSpPr>
        <p:spPr>
          <a:xfrm>
            <a:off x="21336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主辦單位：</a:t>
            </a:r>
          </a:p>
        </p:txBody>
      </p:sp>
      <p:sp>
        <p:nvSpPr>
          <p:cNvPr id="11" name="副標題 2">
            <a:extLst>
              <a:ext uri="{FF2B5EF4-FFF2-40B4-BE49-F238E27FC236}">
                <a16:creationId xmlns:a16="http://schemas.microsoft.com/office/drawing/2014/main" id="{BB4E3551-5C2D-A812-3870-16C795374813}"/>
              </a:ext>
            </a:extLst>
          </p:cNvPr>
          <p:cNvSpPr txBox="1">
            <a:spLocks/>
          </p:cNvSpPr>
          <p:nvPr/>
        </p:nvSpPr>
        <p:spPr>
          <a:xfrm>
            <a:off x="6025730" y="6404113"/>
            <a:ext cx="1416762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執行單位：</a:t>
            </a:r>
          </a:p>
        </p:txBody>
      </p:sp>
      <p:sp>
        <p:nvSpPr>
          <p:cNvPr id="14" name="副標題 2">
            <a:extLst>
              <a:ext uri="{FF2B5EF4-FFF2-40B4-BE49-F238E27FC236}">
                <a16:creationId xmlns:a16="http://schemas.microsoft.com/office/drawing/2014/main" id="{292518A7-C41A-8F64-93EB-AD8896F2C280}"/>
              </a:ext>
            </a:extLst>
          </p:cNvPr>
          <p:cNvSpPr txBox="1">
            <a:spLocks/>
          </p:cNvSpPr>
          <p:nvPr/>
        </p:nvSpPr>
        <p:spPr>
          <a:xfrm>
            <a:off x="320634" y="1249680"/>
            <a:ext cx="11550732" cy="273946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●課程名稱：機械設備源頭相關法令宣導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含安全評估相關規定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●主題內容：各類機械設備本質安全與源頭管理法令之介紹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●目的：強化產業落實機械設備源頭風險控管，提升職場整體安全水準，降低職災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●產業別：一般行業、營造業等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●對象：事業單位管理人員、採購相關人員、維護保養人員、現場作業人員、進口商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及製造商等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優先招生對象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；如具公務人員身份者可登錄終生學習時數</a:t>
            </a:r>
            <a:endParaRPr lang="en-US" altLang="zh-TW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副標題 2">
            <a:extLst>
              <a:ext uri="{FF2B5EF4-FFF2-40B4-BE49-F238E27FC236}">
                <a16:creationId xmlns:a16="http://schemas.microsoft.com/office/drawing/2014/main" id="{D1880E82-1DAB-20A5-29D7-6933B3DFC03F}"/>
              </a:ext>
            </a:extLst>
          </p:cNvPr>
          <p:cNvSpPr txBox="1">
            <a:spLocks/>
          </p:cNvSpPr>
          <p:nvPr/>
        </p:nvSpPr>
        <p:spPr>
          <a:xfrm>
            <a:off x="859971" y="399087"/>
            <a:ext cx="10256462" cy="69091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年機械設備源頭管理法令制度之宣導活動</a:t>
            </a:r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台中職訓中心</a:t>
            </a:r>
            <a:r>
              <a:rPr lang="en-US" altLang="zh-TW" sz="4000" b="1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 descr="一張含有 運輸, 挖土機, 建造裝備, 車輛 的圖片&#10;&#10;AI 產生的內容可能不正確。">
            <a:extLst>
              <a:ext uri="{FF2B5EF4-FFF2-40B4-BE49-F238E27FC236}">
                <a16:creationId xmlns:a16="http://schemas.microsoft.com/office/drawing/2014/main" id="{FCE23751-879E-8053-0B04-9E45EC22DCD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61" b="89844" l="4395" r="92383">
                        <a14:foregroundMark x1="8789" y1="80176" x2="8789" y2="80176"/>
                        <a14:foregroundMark x1="7813" y1="87402" x2="7813" y2="87402"/>
                        <a14:foregroundMark x1="4492" y1="86816" x2="4492" y2="86816"/>
                        <a14:foregroundMark x1="91211" y1="76758" x2="91211" y2="76758"/>
                        <a14:foregroundMark x1="92383" y1="59961" x2="92383" y2="59961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941" y="2469727"/>
            <a:ext cx="1510353" cy="1510353"/>
          </a:xfrm>
          <a:prstGeom prst="rect">
            <a:avLst/>
          </a:prstGeom>
        </p:spPr>
      </p:pic>
      <p:pic>
        <p:nvPicPr>
          <p:cNvPr id="8" name="圖片 7" descr="一張含有 運輸, 車輛, 牽引機, 陸上交通工具 的圖片&#10;&#10;AI 產生的內容可能不正確。">
            <a:extLst>
              <a:ext uri="{FF2B5EF4-FFF2-40B4-BE49-F238E27FC236}">
                <a16:creationId xmlns:a16="http://schemas.microsoft.com/office/drawing/2014/main" id="{17B2C0EF-1AE6-64E9-9DFE-E07F04AC9C5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61" b="89941" l="6152" r="89941">
                        <a14:foregroundMark x1="10254" y1="68262" x2="6690" y2="75814"/>
                        <a14:backgroundMark x1="19824" y1="44141" x2="19824" y2="44141"/>
                        <a14:backgroundMark x1="19824" y1="44629" x2="35938" y2="27344"/>
                        <a14:backgroundMark x1="35938" y1="27344" x2="47168" y2="24609"/>
                        <a14:backgroundMark x1="47168" y1="24609" x2="65820" y2="25684"/>
                        <a14:backgroundMark x1="65820" y1="25684" x2="70605" y2="30762"/>
                        <a14:backgroundMark x1="70605" y1="30762" x2="74902" y2="40137"/>
                        <a14:backgroundMark x1="74902" y1="40137" x2="81543" y2="45703"/>
                        <a14:backgroundMark x1="81543" y1="45703" x2="82227" y2="57520"/>
                        <a14:backgroundMark x1="82227" y1="57520" x2="78906" y2="70996"/>
                        <a14:backgroundMark x1="38770" y1="44043" x2="38281" y2="43066"/>
                        <a14:backgroundMark x1="65820" y1="38086" x2="65527" y2="42676"/>
                        <a14:backgroundMark x1="32227" y1="51074" x2="32227" y2="51074"/>
                        <a14:backgroundMark x1="18164" y1="86621" x2="92480" y2="68262"/>
                        <a14:backgroundMark x1="9724" y1="78802" x2="28027" y2="84277"/>
                        <a14:backgroundMark x1="28027" y1="84277" x2="36230" y2="81934"/>
                        <a14:backgroundMark x1="36230" y1="81934" x2="37012" y2="81445"/>
                        <a14:backgroundMark x1="3613" y1="76758" x2="9863" y2="79102"/>
                        <a14:backgroundMark x1="12988" y1="51563" x2="30078" y2="42969"/>
                        <a14:backgroundMark x1="30078" y1="42969" x2="37402" y2="32715"/>
                        <a14:backgroundMark x1="37402" y1="32715" x2="44629" y2="29297"/>
                        <a14:backgroundMark x1="44629" y1="29297" x2="56445" y2="29004"/>
                        <a14:backgroundMark x1="56445" y1="29004" x2="66113" y2="29102"/>
                        <a14:backgroundMark x1="66113" y1="29102" x2="74219" y2="35840"/>
                        <a14:backgroundMark x1="74219" y1="35840" x2="84473" y2="50977"/>
                        <a14:backgroundMark x1="84473" y1="50977" x2="91211" y2="35254"/>
                        <a14:backgroundMark x1="91211" y1="35254" x2="77246" y2="16797"/>
                        <a14:backgroundMark x1="77246" y1="16797" x2="33398" y2="12695"/>
                        <a14:backgroundMark x1="33398" y1="12695" x2="17871" y2="20801"/>
                        <a14:backgroundMark x1="17871" y1="20801" x2="9277" y2="34277"/>
                        <a14:backgroundMark x1="9277" y1="34277" x2="7520" y2="45605"/>
                        <a14:backgroundMark x1="7520" y1="45605" x2="11914" y2="51074"/>
                      </a14:backgroundRemoval>
                    </a14:imgEffect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17247" y="-26339"/>
            <a:ext cx="1727826" cy="1727826"/>
          </a:xfrm>
          <a:prstGeom prst="rect">
            <a:avLst/>
          </a:prstGeom>
        </p:spPr>
      </p:pic>
      <p:sp>
        <p:nvSpPr>
          <p:cNvPr id="27" name="副標題 2">
            <a:extLst>
              <a:ext uri="{FF2B5EF4-FFF2-40B4-BE49-F238E27FC236}">
                <a16:creationId xmlns:a16="http://schemas.microsoft.com/office/drawing/2014/main" id="{1DAEFD3C-6806-F266-3B15-265A14BC670E}"/>
              </a:ext>
            </a:extLst>
          </p:cNvPr>
          <p:cNvSpPr txBox="1">
            <a:spLocks/>
          </p:cNvSpPr>
          <p:nvPr/>
        </p:nvSpPr>
        <p:spPr>
          <a:xfrm>
            <a:off x="1942885" y="6404113"/>
            <a:ext cx="4366475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財團法人職業災害預防及重建中心</a:t>
            </a:r>
          </a:p>
        </p:txBody>
      </p:sp>
      <p:graphicFrame>
        <p:nvGraphicFramePr>
          <p:cNvPr id="32" name="表格 31">
            <a:extLst>
              <a:ext uri="{FF2B5EF4-FFF2-40B4-BE49-F238E27FC236}">
                <a16:creationId xmlns:a16="http://schemas.microsoft.com/office/drawing/2014/main" id="{F569E470-F943-396F-45F6-7B458C9BF2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1578375"/>
              </p:ext>
            </p:extLst>
          </p:nvPr>
        </p:nvGraphicFramePr>
        <p:xfrm>
          <a:off x="351116" y="3881120"/>
          <a:ext cx="11474230" cy="1420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7245">
                  <a:extLst>
                    <a:ext uri="{9D8B030D-6E8A-4147-A177-3AD203B41FA5}">
                      <a16:colId xmlns:a16="http://schemas.microsoft.com/office/drawing/2014/main" val="1232056173"/>
                    </a:ext>
                  </a:extLst>
                </a:gridCol>
                <a:gridCol w="1606919">
                  <a:extLst>
                    <a:ext uri="{9D8B030D-6E8A-4147-A177-3AD203B41FA5}">
                      <a16:colId xmlns:a16="http://schemas.microsoft.com/office/drawing/2014/main" val="3177158767"/>
                    </a:ext>
                  </a:extLst>
                </a:gridCol>
                <a:gridCol w="5273040">
                  <a:extLst>
                    <a:ext uri="{9D8B030D-6E8A-4147-A177-3AD203B41FA5}">
                      <a16:colId xmlns:a16="http://schemas.microsoft.com/office/drawing/2014/main" val="992260215"/>
                    </a:ext>
                  </a:extLst>
                </a:gridCol>
                <a:gridCol w="1838513">
                  <a:extLst>
                    <a:ext uri="{9D8B030D-6E8A-4147-A177-3AD203B41FA5}">
                      <a16:colId xmlns:a16="http://schemas.microsoft.com/office/drawing/2014/main" val="3303974975"/>
                    </a:ext>
                  </a:extLst>
                </a:gridCol>
                <a:gridCol w="1838513">
                  <a:extLst>
                    <a:ext uri="{9D8B030D-6E8A-4147-A177-3AD203B41FA5}">
                      <a16:colId xmlns:a16="http://schemas.microsoft.com/office/drawing/2014/main" val="1650781662"/>
                    </a:ext>
                  </a:extLst>
                </a:gridCol>
              </a:tblGrid>
              <a:tr h="262849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日期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時間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可登入時數課程</a:t>
                      </a:r>
                      <a:endParaRPr lang="en-US" altLang="zh-TW" dirty="0"/>
                    </a:p>
                    <a:p>
                      <a:pPr algn="ctr"/>
                      <a:r>
                        <a:rPr lang="en-US" altLang="zh-TW" sz="1200" dirty="0"/>
                        <a:t>(</a:t>
                      </a:r>
                      <a:r>
                        <a:rPr lang="zh-TW" altLang="en-US" sz="1200" dirty="0"/>
                        <a:t>欲登錄在職回訓時數者，請於報名時提供原結業證書或資格證明文件</a:t>
                      </a:r>
                      <a:r>
                        <a:rPr lang="en-US" altLang="zh-TW" sz="1200" dirty="0"/>
                        <a:t>)</a:t>
                      </a:r>
                      <a:endParaRPr lang="zh-TW" altLang="en-US" sz="1200" dirty="0"/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報名網址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報名</a:t>
                      </a:r>
                      <a:r>
                        <a:rPr lang="en-US" altLang="zh-TW" dirty="0"/>
                        <a:t>QR Code</a:t>
                      </a:r>
                      <a:endParaRPr lang="zh-TW" altLang="en-US" dirty="0"/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016857"/>
                  </a:ext>
                </a:extLst>
              </a:tr>
              <a:tr h="872312"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7/31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(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j-lt"/>
                        </a:rPr>
                        <a:t>四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13:00-17:00</a:t>
                      </a:r>
                    </a:p>
                    <a:p>
                      <a:pPr algn="ctr"/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(4</a:t>
                      </a:r>
                      <a:r>
                        <a:rPr lang="zh-TW" altLang="en-US" b="1" dirty="0">
                          <a:solidFill>
                            <a:srgbClr val="0000CC"/>
                          </a:solidFill>
                          <a:latin typeface="+mj-lt"/>
                        </a:rPr>
                        <a:t>小時</a:t>
                      </a:r>
                      <a:r>
                        <a:rPr lang="en-US" altLang="zh-TW" b="1" dirty="0">
                          <a:solidFill>
                            <a:srgbClr val="0000CC"/>
                          </a:solidFill>
                          <a:latin typeface="+mj-lt"/>
                        </a:rPr>
                        <a:t>)</a:t>
                      </a:r>
                      <a:endParaRPr lang="zh-TW" altLang="en-US" b="1" dirty="0">
                        <a:solidFill>
                          <a:srgbClr val="0000CC"/>
                        </a:solidFill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rgbClr val="0000CC"/>
                          </a:solidFill>
                        </a:rPr>
                        <a:t>荷重在一公噸以上之堆高機操作人員在職教育訓練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rgbClr val="0000CC"/>
                          </a:solidFill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點我報名</a:t>
                      </a:r>
                      <a:endParaRPr lang="zh-TW" altLang="en-US" b="1" dirty="0">
                        <a:solidFill>
                          <a:srgbClr val="0000CC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0000CC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1188941"/>
                  </a:ext>
                </a:extLst>
              </a:tr>
            </a:tbl>
          </a:graphicData>
        </a:graphic>
      </p:graphicFrame>
      <p:sp>
        <p:nvSpPr>
          <p:cNvPr id="2" name="爆炸: 八角 1">
            <a:extLst>
              <a:ext uri="{FF2B5EF4-FFF2-40B4-BE49-F238E27FC236}">
                <a16:creationId xmlns:a16="http://schemas.microsoft.com/office/drawing/2014/main" id="{3EA0C594-9BC5-D966-392C-FDD39BA9858A}"/>
              </a:ext>
            </a:extLst>
          </p:cNvPr>
          <p:cNvSpPr/>
          <p:nvPr/>
        </p:nvSpPr>
        <p:spPr>
          <a:xfrm rot="489883">
            <a:off x="9540029" y="754159"/>
            <a:ext cx="2583722" cy="1145528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免費課程</a:t>
            </a:r>
          </a:p>
        </p:txBody>
      </p:sp>
      <p:pic>
        <p:nvPicPr>
          <p:cNvPr id="5" name="圖形 4" descr="游標 以實心填滿">
            <a:extLst>
              <a:ext uri="{FF2B5EF4-FFF2-40B4-BE49-F238E27FC236}">
                <a16:creationId xmlns:a16="http://schemas.microsoft.com/office/drawing/2014/main" id="{3471AD46-F139-4532-758B-EB4265A87F0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516083" y="4726239"/>
            <a:ext cx="376269" cy="376269"/>
          </a:xfrm>
          <a:prstGeom prst="rect">
            <a:avLst/>
          </a:prstGeom>
        </p:spPr>
      </p:pic>
      <p:sp>
        <p:nvSpPr>
          <p:cNvPr id="12" name="副標題 2">
            <a:extLst>
              <a:ext uri="{FF2B5EF4-FFF2-40B4-BE49-F238E27FC236}">
                <a16:creationId xmlns:a16="http://schemas.microsoft.com/office/drawing/2014/main" id="{FC12E640-BF11-6295-4A0B-5CC47623E057}"/>
              </a:ext>
            </a:extLst>
          </p:cNvPr>
          <p:cNvSpPr txBox="1">
            <a:spLocks/>
          </p:cNvSpPr>
          <p:nvPr/>
        </p:nvSpPr>
        <p:spPr>
          <a:xfrm>
            <a:off x="5170012" y="5252636"/>
            <a:ext cx="676596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如遇天災或不可抗力之因素導致無法開課，本會將另行安排日期並重新公告與通知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副標題 2">
            <a:extLst>
              <a:ext uri="{FF2B5EF4-FFF2-40B4-BE49-F238E27FC236}">
                <a16:creationId xmlns:a16="http://schemas.microsoft.com/office/drawing/2014/main" id="{586226E0-870D-99C0-11C1-DCB33C670B2A}"/>
              </a:ext>
            </a:extLst>
          </p:cNvPr>
          <p:cNvSpPr txBox="1">
            <a:spLocks/>
          </p:cNvSpPr>
          <p:nvPr/>
        </p:nvSpPr>
        <p:spPr>
          <a:xfrm>
            <a:off x="29668" y="5513449"/>
            <a:ext cx="12162332" cy="86020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上課地點：台中市龍井區中社五街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聯絡電話：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(04)26336999#101</a:t>
            </a:r>
          </a:p>
          <a:p>
            <a:pPr marL="0" indent="0" defTabSz="893763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承辦人：卓小姐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                      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聯絡信箱：</a:t>
            </a:r>
            <a:r>
              <a:rPr lang="en-US" altLang="zh-TW" sz="2000" b="1" i="0" dirty="0"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a553407@mail.isha.org.tw</a:t>
            </a:r>
          </a:p>
        </p:txBody>
      </p:sp>
      <p:pic>
        <p:nvPicPr>
          <p:cNvPr id="10" name="圖形 9" descr="有圖釘的地圖 以實心填滿">
            <a:extLst>
              <a:ext uri="{FF2B5EF4-FFF2-40B4-BE49-F238E27FC236}">
                <a16:creationId xmlns:a16="http://schemas.microsoft.com/office/drawing/2014/main" id="{25707EA1-CB9B-7A50-7406-631872B1A08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24925" y="5553072"/>
            <a:ext cx="360000" cy="360000"/>
          </a:xfrm>
          <a:prstGeom prst="rect">
            <a:avLst/>
          </a:prstGeom>
        </p:spPr>
      </p:pic>
      <p:pic>
        <p:nvPicPr>
          <p:cNvPr id="13" name="圖形 12" descr="電話 以實心填滿">
            <a:extLst>
              <a:ext uri="{FF2B5EF4-FFF2-40B4-BE49-F238E27FC236}">
                <a16:creationId xmlns:a16="http://schemas.microsoft.com/office/drawing/2014/main" id="{ACD2FCF3-E18D-AF6C-2AA3-758FA5F658A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364160" y="5584027"/>
            <a:ext cx="360000" cy="360000"/>
          </a:xfrm>
          <a:prstGeom prst="rect">
            <a:avLst/>
          </a:prstGeom>
        </p:spPr>
      </p:pic>
      <p:pic>
        <p:nvPicPr>
          <p:cNvPr id="18" name="圖形 17" descr="客服中心 以實心填滿">
            <a:extLst>
              <a:ext uri="{FF2B5EF4-FFF2-40B4-BE49-F238E27FC236}">
                <a16:creationId xmlns:a16="http://schemas.microsoft.com/office/drawing/2014/main" id="{087C6E4A-BB47-0BBE-216A-0DBFD107F47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24925" y="5925958"/>
            <a:ext cx="360000" cy="360000"/>
          </a:xfrm>
          <a:prstGeom prst="rect">
            <a:avLst/>
          </a:prstGeom>
        </p:spPr>
      </p:pic>
      <p:pic>
        <p:nvPicPr>
          <p:cNvPr id="19" name="圖形 18" descr="信箱 以實心填滿">
            <a:extLst>
              <a:ext uri="{FF2B5EF4-FFF2-40B4-BE49-F238E27FC236}">
                <a16:creationId xmlns:a16="http://schemas.microsoft.com/office/drawing/2014/main" id="{F140B2AB-C2C8-4E1A-A858-417EF27F453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364160" y="5943552"/>
            <a:ext cx="360000" cy="360000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B2176F64-4A5F-30A9-C2A7-8DA22E02F637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344" y="4436918"/>
            <a:ext cx="831415" cy="831415"/>
          </a:xfrm>
          <a:prstGeom prst="rect">
            <a:avLst/>
          </a:prstGeom>
        </p:spPr>
      </p:pic>
      <p:sp>
        <p:nvSpPr>
          <p:cNvPr id="20" name="副標題 2">
            <a:extLst>
              <a:ext uri="{FF2B5EF4-FFF2-40B4-BE49-F238E27FC236}">
                <a16:creationId xmlns:a16="http://schemas.microsoft.com/office/drawing/2014/main" id="{51E85C0D-6EE9-42B6-3699-BA440540AF39}"/>
              </a:ext>
            </a:extLst>
          </p:cNvPr>
          <p:cNvSpPr txBox="1">
            <a:spLocks/>
          </p:cNvSpPr>
          <p:nvPr/>
        </p:nvSpPr>
        <p:spPr>
          <a:xfrm>
            <a:off x="9668104" y="1823768"/>
            <a:ext cx="2523896" cy="40469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名額有限 額滿為止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2413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2.6 unknown"/>
  <p:tag name="AS_RELEASE_DATE" val="2021.11.30"/>
  <p:tag name="AS_TITLE" val="Aspose.Slides for Java"/>
  <p:tag name="AS_VERSION" val="21.11"/>
  <p:tag name="ISPRING_PRESENTATION_TITLE" val="2-0528-14安全生产模板"/>
</p:tagLst>
</file>

<file path=ppt/theme/theme1.xml><?xml version="1.0" encoding="utf-8"?>
<a:theme xmlns:a="http://schemas.openxmlformats.org/drawingml/2006/main" name="多面向">
  <a:themeElements>
    <a:clrScheme name="自訂 3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DEE4CA"/>
      </a:accent1>
      <a:accent2>
        <a:srgbClr val="FCECDA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光面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9272</TotalTime>
  <Words>5294</Words>
  <Application>Microsoft Office PowerPoint</Application>
  <PresentationFormat>寬螢幕</PresentationFormat>
  <Paragraphs>597</Paragraphs>
  <Slides>21</Slides>
  <Notes>20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9" baseType="lpstr">
      <vt:lpstr>等线</vt:lpstr>
      <vt:lpstr>Microsoft Jhenghei</vt:lpstr>
      <vt:lpstr>Microsoft Jhenghei</vt:lpstr>
      <vt:lpstr>Aptos</vt:lpstr>
      <vt:lpstr>Arial</vt:lpstr>
      <vt:lpstr>Trebuchet MS</vt:lpstr>
      <vt:lpstr>Wingdings 3</vt:lpstr>
      <vt:lpstr>多面向</vt:lpstr>
      <vt:lpstr>114年機械設備源頭管理法令制度之宣導活動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2-0528-14安全生产模板</dc:title>
  <dc:creator>Administrator</dc:creator>
  <cp:lastModifiedBy>0602-新北技術辦公室</cp:lastModifiedBy>
  <cp:revision>673</cp:revision>
  <cp:lastPrinted>2025-05-08T07:48:21Z</cp:lastPrinted>
  <dcterms:created xsi:type="dcterms:W3CDTF">2019-05-28T08:45:00Z</dcterms:created>
  <dcterms:modified xsi:type="dcterms:W3CDTF">2025-07-28T02:50:37Z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1AE1EE7CC6814AE3AEDF78E14022D5FC</vt:lpwstr>
  </property>
  <property fmtid="{D5CDD505-2E9C-101B-9397-08002B2CF9AE}" pid="3" name="KSOProductBuildVer">
    <vt:lpwstr>2052-11.1.0.10495</vt:lpwstr>
  </property>
</Properties>
</file>